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2" r:id="rId3"/>
    <p:sldId id="268" r:id="rId4"/>
    <p:sldId id="273" r:id="rId5"/>
    <p:sldId id="301" r:id="rId6"/>
    <p:sldId id="295" r:id="rId7"/>
    <p:sldId id="299" r:id="rId8"/>
    <p:sldId id="300" r:id="rId9"/>
    <p:sldId id="298" r:id="rId10"/>
    <p:sldId id="297" r:id="rId11"/>
    <p:sldId id="302" r:id="rId12"/>
    <p:sldId id="304" r:id="rId13"/>
    <p:sldId id="305" r:id="rId14"/>
    <p:sldId id="309" r:id="rId15"/>
    <p:sldId id="308" r:id="rId16"/>
    <p:sldId id="316" r:id="rId17"/>
    <p:sldId id="310" r:id="rId18"/>
    <p:sldId id="311" r:id="rId19"/>
    <p:sldId id="313" r:id="rId20"/>
    <p:sldId id="350" r:id="rId21"/>
    <p:sldId id="314" r:id="rId22"/>
    <p:sldId id="315" r:id="rId23"/>
    <p:sldId id="312" r:id="rId24"/>
    <p:sldId id="274" r:id="rId25"/>
    <p:sldId id="278" r:id="rId26"/>
    <p:sldId id="279" r:id="rId27"/>
    <p:sldId id="317" r:id="rId28"/>
    <p:sldId id="280" r:id="rId29"/>
    <p:sldId id="318" r:id="rId30"/>
    <p:sldId id="319" r:id="rId31"/>
    <p:sldId id="320" r:id="rId32"/>
    <p:sldId id="321" r:id="rId33"/>
    <p:sldId id="322" r:id="rId34"/>
    <p:sldId id="275" r:id="rId35"/>
    <p:sldId id="283" r:id="rId36"/>
    <p:sldId id="281" r:id="rId37"/>
    <p:sldId id="284" r:id="rId38"/>
    <p:sldId id="285" r:id="rId39"/>
    <p:sldId id="306" r:id="rId40"/>
    <p:sldId id="323" r:id="rId41"/>
    <p:sldId id="324" r:id="rId42"/>
    <p:sldId id="325" r:id="rId43"/>
    <p:sldId id="326" r:id="rId44"/>
    <p:sldId id="327" r:id="rId45"/>
    <p:sldId id="330" r:id="rId46"/>
    <p:sldId id="328" r:id="rId47"/>
    <p:sldId id="329" r:id="rId48"/>
    <p:sldId id="331" r:id="rId49"/>
    <p:sldId id="332" r:id="rId50"/>
    <p:sldId id="333" r:id="rId51"/>
    <p:sldId id="338" r:id="rId52"/>
    <p:sldId id="337" r:id="rId53"/>
    <p:sldId id="341" r:id="rId54"/>
    <p:sldId id="335" r:id="rId55"/>
    <p:sldId id="340" r:id="rId56"/>
    <p:sldId id="336" r:id="rId57"/>
    <p:sldId id="339" r:id="rId58"/>
    <p:sldId id="276" r:id="rId59"/>
    <p:sldId id="277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343" r:id="rId68"/>
    <p:sldId id="342" r:id="rId69"/>
    <p:sldId id="346" r:id="rId70"/>
    <p:sldId id="294" r:id="rId71"/>
    <p:sldId id="344" r:id="rId72"/>
    <p:sldId id="345" r:id="rId73"/>
    <p:sldId id="347" r:id="rId74"/>
    <p:sldId id="349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>
        <p:scale>
          <a:sx n="100" d="100"/>
          <a:sy n="100" d="100"/>
        </p:scale>
        <p:origin x="-2226" y="-16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4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0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3/9/2017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5040560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84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2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2" r:id="rId6"/>
    <p:sldLayoutId id="2147483940" r:id="rId7"/>
    <p:sldLayoutId id="2147483938" r:id="rId8"/>
    <p:sldLayoutId id="2147483941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10</a:t>
            </a:r>
            <a:br>
              <a:rPr lang="en-US" altLang="ko-KR" b="1" dirty="0" smtClean="0"/>
            </a:br>
            <a:r>
              <a:rPr lang="ko-KR" altLang="en-US" dirty="0" smtClean="0"/>
              <a:t>변환영역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9" b="10375"/>
          <a:stretch/>
        </p:blipFill>
        <p:spPr bwMode="auto">
          <a:xfrm>
            <a:off x="1403648" y="3717032"/>
            <a:ext cx="550346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한 지점에서 여러 직선 검출의 문제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988561" y="3829946"/>
            <a:ext cx="1143279" cy="319134"/>
          </a:xfrm>
          <a:prstGeom prst="wedgeRoundRectCallout">
            <a:avLst>
              <a:gd name="adj1" fmla="val 128880"/>
              <a:gd name="adj2" fmla="val 1869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두번째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길이 직선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27361" y="6030281"/>
            <a:ext cx="940583" cy="351047"/>
            <a:chOff x="3127361" y="5744707"/>
            <a:chExt cx="940583" cy="351047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3127361" y="5744707"/>
              <a:ext cx="940583" cy="351047"/>
            </a:xfrm>
            <a:prstGeom prst="wedgeRoundRectCallout">
              <a:avLst>
                <a:gd name="adj1" fmla="val -74647"/>
                <a:gd name="adj2" fmla="val -29479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최대값 직선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127361" y="5744707"/>
              <a:ext cx="940583" cy="351047"/>
            </a:xfrm>
            <a:prstGeom prst="wedgeRoundRectCallout">
              <a:avLst>
                <a:gd name="adj1" fmla="val -30765"/>
                <a:gd name="adj2" fmla="val -33096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최대값 직선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3127361" y="5744707"/>
              <a:ext cx="940583" cy="351047"/>
            </a:xfrm>
            <a:prstGeom prst="wedgeRoundRectCallout">
              <a:avLst>
                <a:gd name="adj1" fmla="val 10417"/>
                <a:gd name="adj2" fmla="val -38885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최대 길이 직선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1340489" y="4117978"/>
            <a:ext cx="1143279" cy="319134"/>
          </a:xfrm>
          <a:prstGeom prst="wedgeRoundRectCallout">
            <a:avLst>
              <a:gd name="adj1" fmla="val 64703"/>
              <a:gd name="adj2" fmla="val 2655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세번째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길이 직선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166968" y="5410968"/>
            <a:ext cx="1143280" cy="351047"/>
          </a:xfrm>
          <a:prstGeom prst="wedgeRoundRectCallout">
            <a:avLst>
              <a:gd name="adj1" fmla="val -147920"/>
              <a:gd name="adj2" fmla="val 265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네번째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길이 직선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79912" y="7218040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400" dirty="0"/>
              <a:t>누적 행렬 원소의 일부</a:t>
            </a:r>
          </a:p>
        </p:txBody>
      </p:sp>
      <p:pic>
        <p:nvPicPr>
          <p:cNvPr id="25" name="_x329511296" descr="EMB000021740d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5"/>
            <a:ext cx="1905259" cy="143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329512976" descr="EMB000021740d0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013" y="1520992"/>
            <a:ext cx="1905259" cy="143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른쪽 화살표 26"/>
          <p:cNvSpPr/>
          <p:nvPr/>
        </p:nvSpPr>
        <p:spPr>
          <a:xfrm rot="5400000">
            <a:off x="2000209" y="3141008"/>
            <a:ext cx="180000" cy="540000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16200000">
            <a:off x="5951961" y="2852976"/>
            <a:ext cx="180000" cy="540000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 설명선 28"/>
          <p:cNvSpPr/>
          <p:nvPr/>
        </p:nvSpPr>
        <p:spPr>
          <a:xfrm>
            <a:off x="2991350" y="2763644"/>
            <a:ext cx="1916855" cy="633672"/>
          </a:xfrm>
          <a:prstGeom prst="wedgeRectCallout">
            <a:avLst>
              <a:gd name="adj1" fmla="val -48168"/>
              <a:gd name="adj2" fmla="val 13118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/>
              <a:t>비슷한 위치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비슷한 각도의 직선들 </a:t>
            </a: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ym typeface="Wingdings" panose="05000000000000000000" pitchFamily="2" charset="2"/>
              </a:rPr>
              <a:t>같은 위치에 다중 검출</a:t>
            </a:r>
            <a:endParaRPr lang="ko-KR" altLang="en-US" sz="1500" dirty="0"/>
          </a:p>
        </p:txBody>
      </p:sp>
      <p:sp>
        <p:nvSpPr>
          <p:cNvPr id="30" name="사각형 설명선 29"/>
          <p:cNvSpPr/>
          <p:nvPr/>
        </p:nvSpPr>
        <p:spPr>
          <a:xfrm>
            <a:off x="7166968" y="3907928"/>
            <a:ext cx="1437480" cy="673200"/>
          </a:xfrm>
          <a:prstGeom prst="wedgeRectCallout">
            <a:avLst>
              <a:gd name="adj1" fmla="val -34200"/>
              <a:gd name="adj2" fmla="val 17825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다른 위치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다른 각도의 직선 </a:t>
            </a:r>
            <a:r>
              <a:rPr lang="en-US" altLang="ko-KR" sz="1500" dirty="0" smtClean="0"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ym typeface="Wingdings" panose="05000000000000000000" pitchFamily="2" charset="2"/>
              </a:rPr>
              <a:t>검출 안됨</a:t>
            </a:r>
            <a:endParaRPr lang="ko-KR" altLang="en-US" sz="1500" dirty="0"/>
          </a:p>
        </p:txBody>
      </p:sp>
      <p:sp>
        <p:nvSpPr>
          <p:cNvPr id="31" name="직사각형 30"/>
          <p:cNvSpPr/>
          <p:nvPr/>
        </p:nvSpPr>
        <p:spPr>
          <a:xfrm>
            <a:off x="1769050" y="2977207"/>
            <a:ext cx="606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ko-KR" altLang="en-US" sz="1400" dirty="0" smtClean="0"/>
              <a:t>곡선 구성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5700094" y="3265239"/>
            <a:ext cx="744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ko-KR" altLang="en-US" sz="1400" dirty="0" smtClean="0"/>
              <a:t>직선 그리기</a:t>
            </a:r>
            <a:endParaRPr lang="ko-KR" altLang="en-US" sz="1400" dirty="0"/>
          </a:p>
        </p:txBody>
      </p:sp>
      <p:cxnSp>
        <p:nvCxnSpPr>
          <p:cNvPr id="33" name="직선 화살표 연결선 32"/>
          <p:cNvCxnSpPr>
            <a:stCxn id="29" idx="0"/>
            <a:endCxn id="26" idx="1"/>
          </p:cNvCxnSpPr>
          <p:nvPr/>
        </p:nvCxnSpPr>
        <p:spPr>
          <a:xfrm flipV="1">
            <a:off x="3949778" y="2240980"/>
            <a:ext cx="1165235" cy="522664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H="1" flipV="1">
            <a:off x="6588224" y="2636912"/>
            <a:ext cx="1297484" cy="1271016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67544" y="1104084"/>
            <a:ext cx="8569325" cy="5400675"/>
          </a:xfrm>
        </p:spPr>
        <p:txBody>
          <a:bodyPr/>
          <a:lstStyle/>
          <a:p>
            <a:r>
              <a:rPr lang="ko-KR" altLang="en-US" dirty="0"/>
              <a:t>마스크를 </a:t>
            </a:r>
            <a:r>
              <a:rPr lang="ko-KR" altLang="en-US" dirty="0" smtClean="0"/>
              <a:t>이용해 지역 최대값 선정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10.1.4 </a:t>
            </a:r>
            <a:r>
              <a:rPr lang="ko-KR" altLang="en-US" dirty="0" err="1"/>
              <a:t>허프</a:t>
            </a:r>
            <a:r>
              <a:rPr lang="ko-KR" altLang="en-US" dirty="0"/>
              <a:t> 누적 행렬의 지역 최대값 선정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33109" r="5164" b="8309"/>
          <a:stretch/>
        </p:blipFill>
        <p:spPr bwMode="auto">
          <a:xfrm>
            <a:off x="251520" y="2378028"/>
            <a:ext cx="3660912" cy="263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4" t="27924" r="14208" b="17995"/>
          <a:stretch/>
        </p:blipFill>
        <p:spPr bwMode="auto">
          <a:xfrm>
            <a:off x="4994435" y="2447877"/>
            <a:ext cx="3970053" cy="254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68331" y="2618654"/>
            <a:ext cx="603869" cy="117038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69552" y="3414755"/>
            <a:ext cx="565607" cy="125151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319992" y="3534422"/>
            <a:ext cx="180000" cy="540000"/>
          </a:xfrm>
          <a:prstGeom prst="rightArrow">
            <a:avLst/>
          </a:prstGeom>
          <a:ln w="63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843808" y="1556792"/>
            <a:ext cx="1188000" cy="324000"/>
            <a:chOff x="2483768" y="1664840"/>
            <a:chExt cx="1080000" cy="3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모서리가 둥근 사각형 설명선 9"/>
                <p:cNvSpPr/>
                <p:nvPr/>
              </p:nvSpPr>
              <p:spPr>
                <a:xfrm>
                  <a:off x="2483768" y="1664840"/>
                  <a:ext cx="1080000" cy="324000"/>
                </a:xfrm>
                <a:prstGeom prst="wedgeRoundRectCallout">
                  <a:avLst>
                    <a:gd name="adj1" fmla="val -184964"/>
                    <a:gd name="adj2" fmla="val 289261"/>
                    <a:gd name="adj3" fmla="val 16667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/>
                            <a:cs typeface="Times New Roman" panose="02020603050405020304" pitchFamily="18" charset="0"/>
                          </a:rPr>
                          <m:t>마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스크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적용예</m:t>
                        </m:r>
                      </m:oMath>
                    </m:oMathPara>
                  </a14:m>
                  <a:endParaRPr lang="ko-KR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모서리가 둥근 사각형 설명선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1664840"/>
                  <a:ext cx="1080000" cy="324000"/>
                </a:xfrm>
                <a:prstGeom prst="wedgeRoundRectCallout">
                  <a:avLst>
                    <a:gd name="adj1" fmla="val -184964"/>
                    <a:gd name="adj2" fmla="val 289261"/>
                    <a:gd name="adj3" fmla="val 16667"/>
                  </a:avLst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모서리가 둥근 사각형 설명선 10"/>
                <p:cNvSpPr/>
                <p:nvPr/>
              </p:nvSpPr>
              <p:spPr>
                <a:xfrm>
                  <a:off x="2483768" y="1664840"/>
                  <a:ext cx="1080000" cy="324000"/>
                </a:xfrm>
                <a:prstGeom prst="wedgeRoundRectCallout">
                  <a:avLst>
                    <a:gd name="adj1" fmla="val 200262"/>
                    <a:gd name="adj2" fmla="val 340437"/>
                    <a:gd name="adj3" fmla="val 16667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/>
                            <a:cs typeface="Times New Roman" panose="02020603050405020304" pitchFamily="18" charset="0"/>
                          </a:rPr>
                          <m:t>마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스크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적용예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1</m:t>
                        </m:r>
                      </m:oMath>
                    </m:oMathPara>
                  </a14:m>
                  <a:endParaRPr lang="ko-KR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모서리가 둥근 사각형 설명선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768" y="1664840"/>
                  <a:ext cx="1080000" cy="324000"/>
                </a:xfrm>
                <a:prstGeom prst="wedgeRoundRectCallout">
                  <a:avLst>
                    <a:gd name="adj1" fmla="val 200262"/>
                    <a:gd name="adj2" fmla="val 340437"/>
                    <a:gd name="adj3" fmla="val 16667"/>
                  </a:avLst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그룹 16"/>
          <p:cNvGrpSpPr/>
          <p:nvPr/>
        </p:nvGrpSpPr>
        <p:grpSpPr>
          <a:xfrm>
            <a:off x="5220072" y="5341829"/>
            <a:ext cx="1293862" cy="391427"/>
            <a:chOff x="5079184" y="5229200"/>
            <a:chExt cx="1423248" cy="391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모서리가 둥근 사각형 설명선 11"/>
                <p:cNvSpPr/>
                <p:nvPr/>
              </p:nvSpPr>
              <p:spPr>
                <a:xfrm>
                  <a:off x="5079184" y="5229200"/>
                  <a:ext cx="1423248" cy="391427"/>
                </a:xfrm>
                <a:prstGeom prst="wedgeRoundRectCallout">
                  <a:avLst>
                    <a:gd name="adj1" fmla="val -195423"/>
                    <a:gd name="adj2" fmla="val -241195"/>
                    <a:gd name="adj3" fmla="val 16667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/>
                            <a:cs typeface="Times New Roman" panose="02020603050405020304" pitchFamily="18" charset="0"/>
                          </a:rPr>
                          <m:t>마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스크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적용예</m:t>
                        </m:r>
                      </m:oMath>
                    </m:oMathPara>
                  </a14:m>
                  <a:endParaRPr lang="ko-KR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모서리가 둥근 사각형 설명선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184" y="5229200"/>
                  <a:ext cx="1423248" cy="391427"/>
                </a:xfrm>
                <a:prstGeom prst="wedgeRoundRectCallout">
                  <a:avLst>
                    <a:gd name="adj1" fmla="val -195423"/>
                    <a:gd name="adj2" fmla="val -241195"/>
                    <a:gd name="adj3" fmla="val 16667"/>
                  </a:avLst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모서리가 둥근 사각형 설명선 12"/>
                <p:cNvSpPr/>
                <p:nvPr/>
              </p:nvSpPr>
              <p:spPr>
                <a:xfrm>
                  <a:off x="5079184" y="5229200"/>
                  <a:ext cx="1423248" cy="391427"/>
                </a:xfrm>
                <a:prstGeom prst="wedgeRoundRectCallout">
                  <a:avLst>
                    <a:gd name="adj1" fmla="val 176827"/>
                    <a:gd name="adj2" fmla="val -239751"/>
                    <a:gd name="adj3" fmla="val 16667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/>
                            <a:cs typeface="Times New Roman" panose="02020603050405020304" pitchFamily="18" charset="0"/>
                          </a:rPr>
                          <m:t>마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스크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적용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예</m:t>
                        </m:r>
                        <m:r>
                          <a:rPr lang="en-US" altLang="ko-KR" sz="1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모서리가 둥근 사각형 설명선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184" y="5229200"/>
                  <a:ext cx="1423248" cy="391427"/>
                </a:xfrm>
                <a:prstGeom prst="wedgeRoundRectCallout">
                  <a:avLst>
                    <a:gd name="adj1" fmla="val 176827"/>
                    <a:gd name="adj2" fmla="val -239751"/>
                    <a:gd name="adj3" fmla="val 16667"/>
                  </a:avLst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직사각형 13"/>
          <p:cNvSpPr/>
          <p:nvPr/>
        </p:nvSpPr>
        <p:spPr>
          <a:xfrm>
            <a:off x="652015" y="2565814"/>
            <a:ext cx="554462" cy="12198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172400" y="3418858"/>
            <a:ext cx="565607" cy="125151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10.1.4 </a:t>
            </a:r>
            <a:r>
              <a:rPr lang="ko-KR" altLang="en-US" dirty="0" err="1"/>
              <a:t>허프</a:t>
            </a:r>
            <a:r>
              <a:rPr lang="ko-KR" altLang="en-US" dirty="0"/>
              <a:t> 누적 행렬의 지역 최대값 선정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5755485" cy="60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-14611" y="2848067"/>
            <a:ext cx="1994323" cy="1733061"/>
            <a:chOff x="-14611" y="2848067"/>
            <a:chExt cx="1994323" cy="1733061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-14611" y="2848067"/>
              <a:ext cx="1725341" cy="735768"/>
            </a:xfrm>
            <a:prstGeom prst="wedgeRoundRectCallout">
              <a:avLst>
                <a:gd name="adj1" fmla="val 53414"/>
                <a:gd name="adj2" fmla="val 99758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마스크 범위의 누적행렬 원소를 조회하면서 최대값을 </a:t>
              </a:r>
              <a:r>
                <a:rPr lang="en-US" altLang="ko-KR" sz="1500" dirty="0" err="1">
                  <a:solidFill>
                    <a:schemeClr val="accent4">
                      <a:lumMod val="50000"/>
                    </a:schemeClr>
                  </a:solidFill>
                </a:rPr>
                <a:t>maxVal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에 저장한다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왼쪽 중괄호 3"/>
            <p:cNvSpPr/>
            <p:nvPr/>
          </p:nvSpPr>
          <p:spPr>
            <a:xfrm>
              <a:off x="1763688" y="3284984"/>
              <a:ext cx="216024" cy="1296144"/>
            </a:xfrm>
            <a:prstGeom prst="leftBrac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4139952" y="2655235"/>
            <a:ext cx="1584176" cy="366460"/>
          </a:xfrm>
          <a:prstGeom prst="wedgeRoundRectCallout">
            <a:avLst>
              <a:gd name="adj1" fmla="val -116074"/>
              <a:gd name="adj2" fmla="val -3362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임계값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이상 길이의 직선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707904" y="5877272"/>
            <a:ext cx="2319392" cy="487759"/>
          </a:xfrm>
          <a:prstGeom prst="wedgeRoundRectCallout">
            <a:avLst>
              <a:gd name="adj1" fmla="val -60454"/>
              <a:gd name="adj2" fmla="val -9190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마스크 영역 누적행렬 원소에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으로 지정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지역 최대값 주변 원소 제거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0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직선 선별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10.1.5 </a:t>
            </a:r>
            <a:r>
              <a:rPr lang="ko-KR" altLang="en-US" dirty="0" err="1"/>
              <a:t>임계값</a:t>
            </a:r>
            <a:r>
              <a:rPr lang="ko-KR" altLang="en-US" dirty="0"/>
              <a:t> 이상인 </a:t>
            </a:r>
            <a:r>
              <a:rPr lang="ko-KR" altLang="en-US" dirty="0" err="1"/>
              <a:t>누적값</a:t>
            </a:r>
            <a:r>
              <a:rPr lang="en-US" altLang="ko-KR" dirty="0"/>
              <a:t>(</a:t>
            </a:r>
            <a:r>
              <a:rPr lang="ko-KR" altLang="en-US" dirty="0"/>
              <a:t>직선</a:t>
            </a:r>
            <a:r>
              <a:rPr lang="en-US" altLang="ko-KR" dirty="0"/>
              <a:t>) </a:t>
            </a:r>
            <a:r>
              <a:rPr lang="ko-KR" altLang="en-US" dirty="0"/>
              <a:t>선별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665385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076056" y="2244147"/>
            <a:ext cx="1440160" cy="366460"/>
          </a:xfrm>
          <a:prstGeom prst="wedgeRoundRectCallout">
            <a:avLst>
              <a:gd name="adj1" fmla="val -126897"/>
              <a:gd name="adj2" fmla="val 5144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누적행렬 전체 원소 순회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419872" y="5085184"/>
            <a:ext cx="2108538" cy="443417"/>
          </a:xfrm>
          <a:prstGeom prst="wedgeRoundRectCallout">
            <a:avLst>
              <a:gd name="adj1" fmla="val -109738"/>
              <a:gd name="adj2" fmla="val -12100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직선 벡터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(lines)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에 단일 직선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741825" y="1262340"/>
            <a:ext cx="1190215" cy="366460"/>
          </a:xfrm>
          <a:prstGeom prst="wedgeRoundRectCallout">
            <a:avLst>
              <a:gd name="adj1" fmla="val -57699"/>
              <a:gd name="adj2" fmla="val 14106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반환될 직선 벡터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11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누적값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순으로 직선 정렬하는 함수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10.1.6 </a:t>
            </a:r>
            <a:r>
              <a:rPr lang="ko-KR" altLang="en-US" smtClean="0"/>
              <a:t>직선을 누적값 기준으로 내림차순 정렬</a:t>
            </a: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770754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0914" y="1513726"/>
            <a:ext cx="1584176" cy="403106"/>
          </a:xfrm>
          <a:prstGeom prst="wedgeRoundRectCallout">
            <a:avLst>
              <a:gd name="adj1" fmla="val 62300"/>
              <a:gd name="adj2" fmla="val 30033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정렬함수 이용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092280" y="1544608"/>
            <a:ext cx="1584176" cy="403106"/>
          </a:xfrm>
          <a:prstGeom prst="wedgeRoundRectCallout">
            <a:avLst>
              <a:gd name="adj1" fmla="val -124892"/>
              <a:gd name="adj2" fmla="val 27828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행단위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내림차순 정렬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35470" y="5256095"/>
            <a:ext cx="2108538" cy="333145"/>
          </a:xfrm>
          <a:prstGeom prst="wedgeRoundRectCallout">
            <a:avLst>
              <a:gd name="adj1" fmla="val -65805"/>
              <a:gd name="adj2" fmla="val -16476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정렬된 직선 벡터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누적값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내림차순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8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10.1.7 </a:t>
            </a:r>
            <a:r>
              <a:rPr lang="ko-KR" altLang="en-US" dirty="0"/>
              <a:t>최종 완성 프로그램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82847"/>
            <a:ext cx="7200000" cy="613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-23292" y="3284984"/>
            <a:ext cx="1584176" cy="403106"/>
          </a:xfrm>
          <a:prstGeom prst="wedgeRoundRectCallout">
            <a:avLst>
              <a:gd name="adj1" fmla="val 81139"/>
              <a:gd name="adj2" fmla="val 19164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허프변환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전체 과정 함수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80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영상에 검출 직선 그리기 함수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10.1.7 </a:t>
            </a:r>
            <a:r>
              <a:rPr lang="ko-KR" altLang="en-US" smtClean="0"/>
              <a:t>최종 완성 프로그램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59"/>
          <a:stretch/>
        </p:blipFill>
        <p:spPr bwMode="auto">
          <a:xfrm>
            <a:off x="670124" y="1916832"/>
            <a:ext cx="7493842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985098" y="1093262"/>
            <a:ext cx="739030" cy="403106"/>
          </a:xfrm>
          <a:prstGeom prst="wedgeRoundRectCallout">
            <a:avLst>
              <a:gd name="adj1" fmla="val 46148"/>
              <a:gd name="adj2" fmla="val 17116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직선 벡터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19499" y="1153686"/>
            <a:ext cx="983649" cy="403106"/>
          </a:xfrm>
          <a:prstGeom prst="wedgeRoundRectCallout">
            <a:avLst>
              <a:gd name="adj1" fmla="val -33719"/>
              <a:gd name="adj2" fmla="val 14753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그릴 최대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직선수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10.1.7 </a:t>
            </a:r>
            <a:r>
              <a:rPr lang="ko-KR" altLang="en-US" dirty="0"/>
              <a:t>최종 완성 프로그램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55576" y="764704"/>
            <a:ext cx="7210325" cy="5898834"/>
            <a:chOff x="755576" y="1268760"/>
            <a:chExt cx="7210325" cy="589883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64"/>
            <a:stretch/>
          </p:blipFill>
          <p:spPr bwMode="auto">
            <a:xfrm>
              <a:off x="755576" y="1268760"/>
              <a:ext cx="7200000" cy="84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01" y="1998365"/>
              <a:ext cx="7200000" cy="516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5496" y="2132856"/>
            <a:ext cx="1440160" cy="403106"/>
          </a:xfrm>
          <a:prstGeom prst="wedgeRoundRectCallout">
            <a:avLst>
              <a:gd name="adj1" fmla="val 61097"/>
              <a:gd name="adj2" fmla="val 12705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직선 검출을 위한 전처리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3140968"/>
            <a:ext cx="983649" cy="403106"/>
          </a:xfrm>
          <a:prstGeom prst="wedgeRoundRectCallout">
            <a:avLst>
              <a:gd name="adj1" fmla="val -148351"/>
              <a:gd name="adj2" fmla="val 4671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검출 직선 벡터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90186" y="4527443"/>
            <a:ext cx="1082014" cy="366460"/>
          </a:xfrm>
          <a:prstGeom prst="wedgeRoundRectCallout">
            <a:avLst>
              <a:gd name="adj1" fmla="val -106507"/>
              <a:gd name="adj2" fmla="val -15869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직선 길이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임계값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533913" y="5078764"/>
            <a:ext cx="1190215" cy="366460"/>
          </a:xfrm>
          <a:prstGeom prst="wedgeRoundRectCallout">
            <a:avLst>
              <a:gd name="adj1" fmla="val -43126"/>
              <a:gd name="adj2" fmla="val -16216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그릴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직선 최대개수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13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10.1.7 </a:t>
            </a:r>
            <a:r>
              <a:rPr lang="ko-KR" altLang="en-US" dirty="0"/>
              <a:t>최종 완성 프로그램</a:t>
            </a:r>
          </a:p>
        </p:txBody>
      </p:sp>
      <p:pic>
        <p:nvPicPr>
          <p:cNvPr id="2052" name="_x46737608" descr="EMB00003ff05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69" y="1603147"/>
            <a:ext cx="2736000" cy="22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6738088" descr="EMB00003ff055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628795"/>
            <a:ext cx="2736000" cy="22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46738408" descr="EMB00003ff055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4005059"/>
            <a:ext cx="2736000" cy="22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46738808" descr="EMB00003ff055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69" y="4005059"/>
            <a:ext cx="2736000" cy="22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멀티하네스란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전자제품 내부에서 다중의 전선들을 한 번에 연결시키는 케이블 커넥터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10.1.8 </a:t>
            </a:r>
            <a:r>
              <a:rPr lang="ko-KR" altLang="en-US" smtClean="0"/>
              <a:t>심화예제 </a:t>
            </a:r>
            <a:r>
              <a:rPr lang="en-US" altLang="ko-KR" smtClean="0"/>
              <a:t>-</a:t>
            </a:r>
            <a:r>
              <a:rPr lang="ko-KR" altLang="en-US" smtClean="0"/>
              <a:t>멀티 하네스의 전처리</a:t>
            </a:r>
            <a:r>
              <a:rPr lang="en-US" altLang="ko-KR" smtClean="0"/>
              <a:t>(</a:t>
            </a:r>
            <a:r>
              <a:rPr lang="ko-KR" altLang="en-US" smtClean="0"/>
              <a:t>기울기 보정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6" name="_x218386744" descr="EMB00003ff055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81" y="2276872"/>
            <a:ext cx="3902711" cy="317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1259632" y="3212976"/>
            <a:ext cx="894226" cy="403106"/>
          </a:xfrm>
          <a:prstGeom prst="wedgeRoundRectCallout">
            <a:avLst>
              <a:gd name="adj1" fmla="val 230382"/>
              <a:gd name="adj2" fmla="val 7507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멀티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하네스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43608" y="5111453"/>
            <a:ext cx="983649" cy="333145"/>
          </a:xfrm>
          <a:prstGeom prst="wedgeRoundRectCallout">
            <a:avLst>
              <a:gd name="adj1" fmla="val 144071"/>
              <a:gd name="adj2" fmla="val -24110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커넥터 부분 검출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5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10.1 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  <a:p>
            <a:r>
              <a:rPr lang="en-US" altLang="ko-KR" dirty="0"/>
              <a:t>10.3 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분류기</a:t>
            </a:r>
          </a:p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허프변환</a:t>
            </a:r>
            <a:r>
              <a:rPr lang="ko-KR" altLang="en-US" dirty="0" smtClean="0"/>
              <a:t> 관련 헤더 파일</a:t>
            </a:r>
            <a:r>
              <a:rPr lang="en-US" altLang="ko-KR" dirty="0" smtClean="0"/>
              <a:t>(hough.hpp)</a:t>
            </a:r>
            <a:r>
              <a:rPr lang="ko-KR" altLang="en-US" dirty="0" smtClean="0"/>
              <a:t> 저장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10.1.8 </a:t>
            </a:r>
            <a:r>
              <a:rPr lang="ko-KR" altLang="en-US" smtClean="0"/>
              <a:t>심화예제 </a:t>
            </a:r>
            <a:r>
              <a:rPr lang="en-US" altLang="ko-KR" smtClean="0"/>
              <a:t>-</a:t>
            </a:r>
            <a:r>
              <a:rPr lang="ko-KR" altLang="en-US" smtClean="0"/>
              <a:t>멀티 하네스의 전처리</a:t>
            </a:r>
            <a:r>
              <a:rPr lang="en-US" altLang="ko-KR" smtClean="0"/>
              <a:t>(</a:t>
            </a:r>
            <a:r>
              <a:rPr lang="ko-KR" altLang="en-US" smtClean="0"/>
              <a:t>기울기 보정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6792"/>
            <a:ext cx="6480720" cy="446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79512" y="5445224"/>
            <a:ext cx="1190215" cy="403106"/>
          </a:xfrm>
          <a:prstGeom prst="wedgeRoundRectCallout">
            <a:avLst>
              <a:gd name="adj1" fmla="val 126533"/>
              <a:gd name="adj2" fmla="val 2072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직선 그리기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51520" y="4538062"/>
            <a:ext cx="1584176" cy="403106"/>
          </a:xfrm>
          <a:prstGeom prst="wedgeRoundRectCallout">
            <a:avLst>
              <a:gd name="adj1" fmla="val 78734"/>
              <a:gd name="adj2" fmla="val 7349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허프변환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전체 과정 함수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5536" y="2636912"/>
            <a:ext cx="1190215" cy="403106"/>
          </a:xfrm>
          <a:prstGeom prst="wedgeRoundRectCallout">
            <a:avLst>
              <a:gd name="adj1" fmla="val 117947"/>
              <a:gd name="adj2" fmla="val 5223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허프누적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행렬 구성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29457" y="3241918"/>
            <a:ext cx="1190215" cy="403106"/>
          </a:xfrm>
          <a:prstGeom prst="wedgeRoundRectCallout">
            <a:avLst>
              <a:gd name="adj1" fmla="val 121149"/>
              <a:gd name="adj2" fmla="val 4277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마스킹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5536" y="3817982"/>
            <a:ext cx="1190215" cy="403106"/>
          </a:xfrm>
          <a:prstGeom prst="wedgeRoundRectCallout">
            <a:avLst>
              <a:gd name="adj1" fmla="val 117147"/>
              <a:gd name="adj2" fmla="val 1442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검출 직선 정렬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83568" y="1052736"/>
            <a:ext cx="7560840" cy="5544616"/>
            <a:chOff x="467544" y="1328738"/>
            <a:chExt cx="8181975" cy="628580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300"/>
            <a:stretch/>
          </p:blipFill>
          <p:spPr bwMode="auto">
            <a:xfrm>
              <a:off x="467544" y="5282158"/>
              <a:ext cx="8181975" cy="2332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88" y="1328738"/>
              <a:ext cx="8124825" cy="420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멀티하네스</a:t>
            </a:r>
            <a:r>
              <a:rPr lang="ko-KR" altLang="en-US" dirty="0" smtClean="0"/>
              <a:t> 기울기 보정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70876" y="1412776"/>
            <a:ext cx="1309236" cy="403106"/>
          </a:xfrm>
          <a:prstGeom prst="wedgeRoundRectCallout">
            <a:avLst>
              <a:gd name="adj1" fmla="val -140852"/>
              <a:gd name="adj2" fmla="val 418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헤더 파일 포함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1425" y="3169910"/>
            <a:ext cx="1190215" cy="403106"/>
          </a:xfrm>
          <a:prstGeom prst="wedgeRoundRectCallout">
            <a:avLst>
              <a:gd name="adj1" fmla="val 81771"/>
              <a:gd name="adj2" fmla="val -9978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 외곽선 검출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93914" y="5157658"/>
            <a:ext cx="1742595" cy="403106"/>
          </a:xfrm>
          <a:prstGeom prst="wedgeRoundRectCallout">
            <a:avLst>
              <a:gd name="adj1" fmla="val -39555"/>
              <a:gd name="adj2" fmla="val 11445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사각형 평행이동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+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크기 확대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04048" y="4556405"/>
            <a:ext cx="1309237" cy="403106"/>
          </a:xfrm>
          <a:prstGeom prst="wedgeRoundRectCallout">
            <a:avLst>
              <a:gd name="adj1" fmla="val -117172"/>
              <a:gd name="adj2" fmla="val -3519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최대크기 사각형 찾기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88024" y="2348880"/>
            <a:ext cx="1082014" cy="366460"/>
          </a:xfrm>
          <a:prstGeom prst="wedgeRoundRectCallout">
            <a:avLst>
              <a:gd name="adj1" fmla="val -108369"/>
              <a:gd name="adj2" fmla="val 11555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검출 외곽선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88024" y="2348880"/>
            <a:ext cx="1082014" cy="366460"/>
          </a:xfrm>
          <a:prstGeom prst="wedgeRoundRectCallout">
            <a:avLst>
              <a:gd name="adj1" fmla="val -120694"/>
              <a:gd name="adj2" fmla="val 2458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검출 외곽선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9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 </a:t>
            </a:r>
            <a:r>
              <a:rPr lang="en-US" altLang="ko-KR" dirty="0"/>
              <a:t>– </a:t>
            </a:r>
            <a:r>
              <a:rPr lang="ko-KR" altLang="en-US" dirty="0" err="1"/>
              <a:t>멀티하네스</a:t>
            </a:r>
            <a:r>
              <a:rPr lang="ko-KR" altLang="en-US" dirty="0"/>
              <a:t> 기울기 보정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/>
          <a:stretch/>
        </p:blipFill>
        <p:spPr bwMode="auto">
          <a:xfrm>
            <a:off x="589608" y="586730"/>
            <a:ext cx="6934720" cy="658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7236296" y="3366517"/>
            <a:ext cx="1742595" cy="403106"/>
          </a:xfrm>
          <a:prstGeom prst="wedgeRoundRectCallout">
            <a:avLst>
              <a:gd name="adj1" fmla="val -92314"/>
              <a:gd name="adj2" fmla="val -8087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배경 잡음 및 케이블 부분 제거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955465" y="4093369"/>
            <a:ext cx="1584177" cy="487759"/>
          </a:xfrm>
          <a:prstGeom prst="wedgeRoundRectCallout">
            <a:avLst>
              <a:gd name="adj1" fmla="val -88670"/>
              <a:gd name="adj2" fmla="val -13601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가장 큰 객체 검출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멀티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하네스의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커넥터 부분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07504" y="3517305"/>
            <a:ext cx="983649" cy="487759"/>
          </a:xfrm>
          <a:prstGeom prst="wedgeRoundRectCallout">
            <a:avLst>
              <a:gd name="adj1" fmla="val 96851"/>
              <a:gd name="adj2" fmla="val 6205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커넥터 영역만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캐니에지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4365104"/>
            <a:ext cx="1190215" cy="487759"/>
          </a:xfrm>
          <a:prstGeom prst="wedgeRoundRectCallout">
            <a:avLst>
              <a:gd name="adj1" fmla="val 116906"/>
              <a:gd name="adj2" fmla="val 6187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직선 기울기 이용해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커넥터 기울기 계산</a:t>
            </a:r>
          </a:p>
        </p:txBody>
      </p:sp>
    </p:spTree>
    <p:extLst>
      <p:ext uri="{BB962C8B-B14F-4D97-AF65-F5344CB8AC3E}">
        <p14:creationId xmlns:p14="http://schemas.microsoft.com/office/powerpoint/2010/main" val="250453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 </a:t>
            </a:r>
            <a:r>
              <a:rPr lang="en-US" altLang="ko-KR" dirty="0"/>
              <a:t>– </a:t>
            </a:r>
            <a:r>
              <a:rPr lang="ko-KR" altLang="en-US" dirty="0" err="1"/>
              <a:t>멀티하네스</a:t>
            </a:r>
            <a:r>
              <a:rPr lang="ko-KR" altLang="en-US" dirty="0"/>
              <a:t> 기울기 보정</a:t>
            </a:r>
          </a:p>
        </p:txBody>
      </p:sp>
      <p:pic>
        <p:nvPicPr>
          <p:cNvPr id="3076" name="_x218386264" descr="EMB00003ff055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49080"/>
            <a:ext cx="1224136" cy="13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218386744" descr="EMB00003ff055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3" y="1628799"/>
            <a:ext cx="2643991" cy="21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218387064" descr="EMB00003ff055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22573"/>
            <a:ext cx="2643991" cy="21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18387464" descr="EMB00003ff0557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3933055"/>
            <a:ext cx="2643991" cy="215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491880" y="1052736"/>
            <a:ext cx="1584177" cy="487759"/>
          </a:xfrm>
          <a:prstGeom prst="wedgeRoundRectCallout">
            <a:avLst>
              <a:gd name="adj1" fmla="val -7300"/>
              <a:gd name="adj2" fmla="val 26236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가장 큰 객체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멀티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하네스의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커넥터 부분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5535" y="5445224"/>
            <a:ext cx="1440161" cy="403106"/>
          </a:xfrm>
          <a:prstGeom prst="wedgeRoundRectCallout">
            <a:avLst>
              <a:gd name="adj1" fmla="val 45210"/>
              <a:gd name="adj2" fmla="val -17637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허프변환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이용 직선 검출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62234" y="5605537"/>
            <a:ext cx="1190215" cy="487759"/>
          </a:xfrm>
          <a:prstGeom prst="wedgeRoundRectCallout">
            <a:avLst>
              <a:gd name="adj1" fmla="val 45210"/>
              <a:gd name="adj2" fmla="val -17637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직선 기울기 이용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기울기 보정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357797" y="2924944"/>
            <a:ext cx="1742595" cy="403106"/>
          </a:xfrm>
          <a:prstGeom prst="wedgeRoundRectCallout">
            <a:avLst>
              <a:gd name="adj1" fmla="val -105797"/>
              <a:gd name="adj2" fmla="val -9290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침식 연산으로 케이블 부분 제거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</p:spTree>
    <p:extLst>
      <p:ext uri="{BB962C8B-B14F-4D97-AF65-F5344CB8AC3E}">
        <p14:creationId xmlns:p14="http://schemas.microsoft.com/office/powerpoint/2010/main" val="12754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에지나 </a:t>
            </a:r>
            <a:r>
              <a:rPr lang="ko-KR" altLang="en-US" dirty="0" smtClean="0"/>
              <a:t>직선</a:t>
            </a:r>
            <a:endParaRPr lang="en-US" altLang="ko-KR" dirty="0" smtClean="0"/>
          </a:p>
          <a:p>
            <a:pPr lvl="1"/>
            <a:r>
              <a:rPr lang="ko-KR" altLang="en-US" dirty="0"/>
              <a:t>영상 구조 파악 및 객체 검출에는 도움이 되지만</a:t>
            </a:r>
            <a:r>
              <a:rPr lang="en-US" altLang="ko-KR" dirty="0"/>
              <a:t>, </a:t>
            </a:r>
            <a:r>
              <a:rPr lang="ko-KR" altLang="en-US" dirty="0"/>
              <a:t>영상 </a:t>
            </a:r>
            <a:r>
              <a:rPr lang="ko-KR" altLang="en-US" dirty="0" err="1" smtClean="0"/>
              <a:t>매칭에는</a:t>
            </a:r>
            <a:r>
              <a:rPr lang="ko-KR" altLang="en-US" dirty="0" smtClean="0"/>
              <a:t> </a:t>
            </a:r>
            <a:r>
              <a:rPr lang="ko-KR" altLang="en-US" dirty="0"/>
              <a:t>큰 도움이 </a:t>
            </a:r>
            <a:r>
              <a:rPr lang="ko-KR" altLang="en-US" dirty="0" smtClean="0"/>
              <a:t>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</a:t>
            </a:r>
            <a:r>
              <a:rPr lang="ko-KR" altLang="en-US" dirty="0"/>
              <a:t>강도와 방향 정보만 가지므로 영상 </a:t>
            </a:r>
            <a:r>
              <a:rPr lang="ko-KR" altLang="en-US" dirty="0" smtClean="0"/>
              <a:t>매칭하기엔 정보 부족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sz="3200" dirty="0" smtClean="0"/>
              <a:t>꼭지점 </a:t>
            </a:r>
            <a:r>
              <a:rPr lang="ko-KR" altLang="en-US" sz="3200" dirty="0"/>
              <a:t>혹은 </a:t>
            </a:r>
            <a:r>
              <a:rPr lang="ko-KR" altLang="en-US" sz="3200" dirty="0" smtClean="0"/>
              <a:t>코너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corner</a:t>
            </a:r>
            <a:r>
              <a:rPr lang="en-US" altLang="ko-KR" sz="3200" dirty="0" smtClean="0"/>
              <a:t>)</a:t>
            </a:r>
          </a:p>
          <a:p>
            <a:pPr lvl="1"/>
            <a:r>
              <a:rPr lang="ko-KR" altLang="en-US" dirty="0" smtClean="0"/>
              <a:t>영상의 </a:t>
            </a:r>
            <a:r>
              <a:rPr lang="ko-KR" altLang="en-US" dirty="0"/>
              <a:t>밝기 </a:t>
            </a:r>
            <a:r>
              <a:rPr lang="ko-KR" altLang="en-US" dirty="0" smtClean="0"/>
              <a:t>변화 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A, C - </a:t>
            </a:r>
            <a:r>
              <a:rPr lang="ko-KR" altLang="en-US" dirty="0"/>
              <a:t>모든 방향에서 </a:t>
            </a:r>
            <a:r>
              <a:rPr lang="ko-KR" altLang="en-US" dirty="0" smtClean="0"/>
              <a:t>밝기변화 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B, D – </a:t>
            </a:r>
            <a:r>
              <a:rPr lang="ko-KR" altLang="en-US" dirty="0" smtClean="0"/>
              <a:t>밝기 변화가 상대적으로 적음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0" y="2852936"/>
            <a:ext cx="431927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코너 검출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모라벡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Moravec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영상 </a:t>
                </a:r>
                <a:r>
                  <a:rPr lang="ko-KR" altLang="en-US" dirty="0" err="1" smtClean="0"/>
                  <a:t>변화량</a:t>
                </a:r>
                <a:r>
                  <a:rPr lang="en-US" altLang="ko-KR" dirty="0" smtClean="0"/>
                  <a:t>(SSD: Sum </a:t>
                </a:r>
                <a:r>
                  <a:rPr lang="en-US" altLang="ko-KR" dirty="0" err="1" smtClean="0"/>
                  <a:t>ofSquared</a:t>
                </a:r>
                <a:r>
                  <a:rPr lang="en-US" altLang="ko-KR" dirty="0" smtClean="0"/>
                  <a:t> Difference)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/>
                  <a:t>현재 </a:t>
                </a:r>
                <a:r>
                  <a:rPr lang="ko-KR" altLang="en-US" dirty="0" err="1"/>
                  <a:t>화소에서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u, v </a:t>
                </a:r>
                <a:r>
                  <a:rPr lang="ko-KR" altLang="en-US" dirty="0"/>
                  <a:t>방향으로 이동했을 때의 밝기 </a:t>
                </a:r>
                <a:r>
                  <a:rPr lang="ko-KR" altLang="en-US" dirty="0" err="1"/>
                  <a:t>변화량의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제곱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𝑢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</a:t>
                </a:r>
                <a:r>
                  <a:rPr lang="en-US" altLang="ko-KR" dirty="0"/>
                  <a:t>(1, 0), (1, 1), (0, 1), (-1, 1)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방향으로 </a:t>
                </a:r>
                <a:r>
                  <a:rPr lang="ko-KR" altLang="en-US" dirty="0" smtClean="0"/>
                  <a:t>한정</a:t>
                </a:r>
                <a:endParaRPr lang="en-US" altLang="ko-KR" dirty="0"/>
              </a:p>
              <a:p>
                <a:r>
                  <a:rPr lang="ko-KR" altLang="en-US" dirty="0" smtClean="0"/>
                  <a:t>문제점</a:t>
                </a:r>
                <a:endParaRPr lang="en-US" altLang="ko-KR" dirty="0" smtClean="0"/>
              </a:p>
              <a:p>
                <a:pPr lvl="1"/>
                <a:r>
                  <a:rPr lang="en-US" altLang="ko-KR" dirty="0"/>
                  <a:t>0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값만 갖는 이진 </a:t>
                </a:r>
                <a:r>
                  <a:rPr lang="ko-KR" altLang="en-US" dirty="0" smtClean="0"/>
                  <a:t>윈도우 사용으로 </a:t>
                </a:r>
                <a:r>
                  <a:rPr lang="ko-KR" altLang="en-US" dirty="0" err="1"/>
                  <a:t>노이즈에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취약</a:t>
                </a:r>
                <a:endParaRPr lang="en-US" altLang="ko-KR" dirty="0" smtClean="0"/>
              </a:p>
              <a:p>
                <a:pPr lvl="1"/>
                <a:r>
                  <a:rPr lang="en-US" altLang="ko-KR" dirty="0"/>
                  <a:t>4</a:t>
                </a:r>
                <a:r>
                  <a:rPr lang="ko-KR" altLang="en-US" dirty="0"/>
                  <a:t>개 방향으로 한정시켰기 때문에 </a:t>
                </a:r>
                <a:r>
                  <a:rPr lang="en-US" altLang="ko-KR" dirty="0"/>
                  <a:t>45</a:t>
                </a:r>
                <a:r>
                  <a:rPr lang="ko-KR" altLang="en-US" dirty="0"/>
                  <a:t>도 간격의 에지만 </a:t>
                </a:r>
                <a:r>
                  <a:rPr lang="ko-KR" altLang="en-US" dirty="0" smtClean="0"/>
                  <a:t>고려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27" t="-1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0007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코너 검출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해리스</a:t>
                </a:r>
                <a:r>
                  <a:rPr lang="en-US" altLang="ko-KR" dirty="0"/>
                  <a:t>(Harris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검출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이진 윈도우 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/>
                      </a:rPr>
                      <m:t>𝜔</m:t>
                    </m:r>
                    <m:r>
                      <a:rPr lang="en-US" altLang="ko-KR">
                        <a:latin typeface="Cambria Math"/>
                      </a:rPr>
                      <m:t>(</m:t>
                    </m:r>
                    <m:r>
                      <a:rPr lang="en-US" altLang="ko-KR">
                        <a:latin typeface="Cambria Math"/>
                      </a:rPr>
                      <m:t>𝑢</m:t>
                    </m:r>
                    <m:r>
                      <a:rPr lang="en-US" altLang="ko-KR">
                        <a:latin typeface="Cambria Math"/>
                      </a:rPr>
                      <m:t>, </m:t>
                    </m:r>
                    <m:r>
                      <a:rPr lang="en-US" altLang="ko-KR">
                        <a:latin typeface="Cambria Math"/>
                      </a:rPr>
                      <m:t>𝑣</m:t>
                    </m:r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대신에 점진적으로 변화하는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마스크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/>
                      </a:rPr>
                      <m:t>𝐺</m:t>
                    </m:r>
                    <m:r>
                      <a:rPr lang="en-US" altLang="ko-KR">
                        <a:latin typeface="Cambria Math"/>
                      </a:rPr>
                      <m:t>(</m:t>
                    </m:r>
                    <m:r>
                      <a:rPr lang="en-US" altLang="ko-KR" smtClean="0">
                        <a:latin typeface="Cambria Math"/>
                      </a:rPr>
                      <m:t>𝑥</m:t>
                    </m:r>
                    <m:r>
                      <a:rPr lang="en-US" altLang="ko-KR">
                        <a:latin typeface="Cambria Math"/>
                      </a:rPr>
                      <m:t>, </m:t>
                    </m:r>
                    <m:r>
                      <a:rPr lang="en-US" altLang="ko-KR" smtClean="0">
                        <a:latin typeface="Cambria Math"/>
                      </a:rPr>
                      <m:t>𝑦</m:t>
                    </m:r>
                    <m:r>
                      <a:rPr lang="en-US" altLang="ko-KR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 적용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/>
                  <a:t>모든 방향에서 검출할 수 있도록 </a:t>
                </a:r>
                <a:r>
                  <a:rPr lang="ko-KR" altLang="en-US" dirty="0" smtClean="0"/>
                  <a:t>미분 도입</a:t>
                </a:r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27" t="-1687" r="-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51" y="2100016"/>
            <a:ext cx="4636294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7" y="3429000"/>
            <a:ext cx="44862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73" y="4365104"/>
            <a:ext cx="5622131" cy="233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6567915" y="4725144"/>
            <a:ext cx="2108541" cy="649208"/>
          </a:xfrm>
          <a:prstGeom prst="wedgeRoundRectCallout">
            <a:avLst>
              <a:gd name="adj1" fmla="val -74805"/>
              <a:gd name="adj2" fmla="val 15682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특징 가능성을 직접 계산하는 대신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행렬 </a:t>
            </a:r>
            <a:r>
              <a:rPr lang="en-US" altLang="ko-KR" sz="1600" i="1" dirty="0">
                <a:solidFill>
                  <a:schemeClr val="accent4">
                    <a:lumMod val="50000"/>
                  </a:schemeClr>
                </a:solidFill>
              </a:rPr>
              <a:t>M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의 식으로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정리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5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ko-KR" altLang="en-US" dirty="0" smtClean="0"/>
                  <a:t>행렬 </a:t>
                </a:r>
                <a:r>
                  <a:rPr lang="en-US" altLang="ko-KR" i="1" dirty="0"/>
                  <a:t>M</a:t>
                </a:r>
                <a:r>
                  <a:rPr lang="ko-KR" altLang="en-US" dirty="0"/>
                  <a:t>에서 고유벡터를 구하면 경계선 방향에 수직인 </a:t>
                </a:r>
                <a:r>
                  <a:rPr lang="ko-KR" altLang="en-US" dirty="0" smtClean="0"/>
                  <a:t>벡터 두 개 얻음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행렬 </a:t>
                </a:r>
                <a:r>
                  <a:rPr lang="en-US" altLang="ko-KR" dirty="0"/>
                  <a:t>M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고유값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𝜆</m:t>
                    </m:r>
                    <m:r>
                      <a:rPr lang="en-US" altLang="ko-KR" i="1" baseline="-25000">
                        <a:latin typeface="Cambria Math"/>
                      </a:rPr>
                      <m:t>1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𝜆</m:t>
                    </m:r>
                    <m:r>
                      <a:rPr lang="en-US" altLang="ko-KR" b="0" i="1" baseline="-2500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/>
                  <a:t>으로 </a:t>
                </a:r>
                <a:r>
                  <a:rPr lang="ko-KR" altLang="en-US" dirty="0" smtClean="0"/>
                  <a:t>코너 </a:t>
                </a:r>
                <a:r>
                  <a:rPr lang="ko-KR" altLang="en-US" dirty="0"/>
                  <a:t>응답 </a:t>
                </a:r>
                <a:r>
                  <a:rPr lang="ko-KR" altLang="en-US" dirty="0" smtClean="0"/>
                  <a:t>함수 계산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고유값</a:t>
                </a:r>
                <a:r>
                  <a:rPr lang="ko-KR" altLang="en-US" dirty="0" smtClean="0"/>
                  <a:t> 대신 행렬식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det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과 </a:t>
                </a:r>
                <a:r>
                  <a:rPr lang="ko-KR" altLang="en-US" dirty="0" err="1"/>
                  <a:t>대각합</a:t>
                </a:r>
                <a:r>
                  <a:rPr lang="en-US" altLang="ko-KR" dirty="0"/>
                  <a:t>(trace)</a:t>
                </a:r>
                <a:r>
                  <a:rPr lang="ko-KR" altLang="en-US" dirty="0"/>
                  <a:t>을 </a:t>
                </a:r>
                <a:r>
                  <a:rPr lang="ko-KR" altLang="en-US" dirty="0" smtClean="0"/>
                  <a:t>통해 코너 </a:t>
                </a:r>
                <a:r>
                  <a:rPr lang="ko-KR" altLang="en-US" dirty="0"/>
                  <a:t>응답 </a:t>
                </a:r>
                <a:r>
                  <a:rPr lang="ko-KR" altLang="en-US" dirty="0" smtClean="0"/>
                  <a:t>함수로 이용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/>
                  <a:t>고유값</a:t>
                </a:r>
                <a:r>
                  <a:rPr lang="ko-KR" altLang="en-US" dirty="0"/>
                  <a:t> 계산은 </a:t>
                </a:r>
                <a:r>
                  <a:rPr lang="ko-KR" altLang="en-US" dirty="0" err="1"/>
                  <a:t>고유값</a:t>
                </a:r>
                <a:r>
                  <a:rPr lang="ko-KR" altLang="en-US" dirty="0"/>
                  <a:t> 분해의 복잡한 과정 거침 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r>
                  <a:rPr lang="ko-KR" altLang="en-US" dirty="0" err="1" smtClean="0"/>
                  <a:t>해리스</a:t>
                </a:r>
                <a:r>
                  <a:rPr lang="ko-KR" altLang="en-US" dirty="0" smtClean="0"/>
                  <a:t> 코너 검출 특징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영상의 </a:t>
                </a:r>
                <a:r>
                  <a:rPr lang="ko-KR" altLang="en-US" dirty="0"/>
                  <a:t>평행이동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회전 변환에는 불변</a:t>
                </a:r>
                <a:r>
                  <a:rPr lang="en-US" altLang="ko-KR" dirty="0"/>
                  <a:t>(invariant)</a:t>
                </a:r>
                <a:r>
                  <a:rPr lang="ko-KR" altLang="en-US" dirty="0"/>
                  <a:t>하는 </a:t>
                </a:r>
                <a:r>
                  <a:rPr lang="ko-KR" altLang="en-US" dirty="0" smtClean="0"/>
                  <a:t>특징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어파인</a:t>
                </a:r>
                <a:r>
                  <a:rPr lang="en-US" altLang="ko-KR" dirty="0"/>
                  <a:t>(affine) </a:t>
                </a:r>
                <a:r>
                  <a:rPr lang="ko-KR" altLang="en-US" dirty="0"/>
                  <a:t>변환이나 조명</a:t>
                </a:r>
                <a:r>
                  <a:rPr lang="en-US" altLang="ko-KR" dirty="0"/>
                  <a:t>(illumination) </a:t>
                </a:r>
                <a:r>
                  <a:rPr lang="ko-KR" altLang="en-US" dirty="0"/>
                  <a:t>변화에도 어느 </a:t>
                </a:r>
                <a:r>
                  <a:rPr lang="ko-KR" altLang="en-US" dirty="0" smtClean="0"/>
                  <a:t>정도 강인성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27" t="-1350" b="-2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78" y="2132856"/>
            <a:ext cx="2457450" cy="50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02" y="3717032"/>
            <a:ext cx="4957763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 과정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5658863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7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10.1.1 </a:t>
            </a:r>
            <a:r>
              <a:rPr lang="ko-KR" altLang="en-US" dirty="0" err="1"/>
              <a:t>허프</a:t>
            </a:r>
            <a:r>
              <a:rPr lang="ko-KR" altLang="en-US" dirty="0"/>
              <a:t> 변환의 </a:t>
            </a:r>
            <a:r>
              <a:rPr lang="ko-KR" altLang="en-US" dirty="0" err="1" smtClean="0"/>
              <a:t>좌표계</a:t>
            </a:r>
            <a:endParaRPr lang="en-US" altLang="ko-KR" dirty="0"/>
          </a:p>
          <a:p>
            <a:r>
              <a:rPr lang="en-US" altLang="ko-KR" dirty="0"/>
              <a:t>10.1.2 </a:t>
            </a:r>
            <a:r>
              <a:rPr lang="ko-KR" altLang="en-US" dirty="0" err="1"/>
              <a:t>허프</a:t>
            </a:r>
            <a:r>
              <a:rPr lang="ko-KR" altLang="en-US" dirty="0"/>
              <a:t> 변환의 전체 과정 </a:t>
            </a:r>
            <a:endParaRPr lang="en-US" altLang="ko-KR" dirty="0"/>
          </a:p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 </a:t>
            </a:r>
            <a:endParaRPr lang="en-US" altLang="ko-KR" dirty="0"/>
          </a:p>
          <a:p>
            <a:r>
              <a:rPr lang="en-US" altLang="ko-KR" dirty="0"/>
              <a:t>10.1.4 </a:t>
            </a:r>
            <a:r>
              <a:rPr lang="ko-KR" altLang="en-US" dirty="0" err="1"/>
              <a:t>허프</a:t>
            </a:r>
            <a:r>
              <a:rPr lang="ko-KR" altLang="en-US" dirty="0"/>
              <a:t> 누적 행렬의 지역 최댓값 선정 </a:t>
            </a:r>
            <a:endParaRPr lang="en-US" altLang="ko-KR" dirty="0"/>
          </a:p>
          <a:p>
            <a:r>
              <a:rPr lang="en-US" altLang="ko-KR" dirty="0"/>
              <a:t>10.1.5 </a:t>
            </a:r>
            <a:r>
              <a:rPr lang="ko-KR" altLang="en-US" dirty="0" err="1"/>
              <a:t>임계값</a:t>
            </a:r>
            <a:r>
              <a:rPr lang="ko-KR" altLang="en-US" dirty="0"/>
              <a:t> 이상인 </a:t>
            </a:r>
            <a:r>
              <a:rPr lang="ko-KR" altLang="en-US" dirty="0" err="1"/>
              <a:t>누적값</a:t>
            </a:r>
            <a:r>
              <a:rPr lang="en-US" altLang="ko-KR" dirty="0"/>
              <a:t>(</a:t>
            </a:r>
            <a:r>
              <a:rPr lang="ko-KR" altLang="en-US" dirty="0"/>
              <a:t>직선</a:t>
            </a:r>
            <a:r>
              <a:rPr lang="en-US" altLang="ko-KR" dirty="0"/>
              <a:t>) </a:t>
            </a:r>
            <a:r>
              <a:rPr lang="ko-KR" altLang="en-US" dirty="0"/>
              <a:t>선별 </a:t>
            </a:r>
            <a:endParaRPr lang="en-US" altLang="ko-KR" dirty="0"/>
          </a:p>
          <a:p>
            <a:r>
              <a:rPr lang="en-US" altLang="ko-KR" dirty="0"/>
              <a:t>10.1.6 </a:t>
            </a:r>
            <a:r>
              <a:rPr lang="ko-KR" altLang="en-US" dirty="0"/>
              <a:t>직선을 </a:t>
            </a:r>
            <a:r>
              <a:rPr lang="ko-KR" altLang="en-US" dirty="0" err="1"/>
              <a:t>누적값</a:t>
            </a:r>
            <a:r>
              <a:rPr lang="ko-KR" altLang="en-US" dirty="0"/>
              <a:t> 기준으로 내림차순 정렬 </a:t>
            </a:r>
            <a:endParaRPr lang="en-US" altLang="ko-KR" dirty="0"/>
          </a:p>
          <a:p>
            <a:r>
              <a:rPr lang="en-US" altLang="ko-KR" dirty="0"/>
              <a:t>10.1.7 </a:t>
            </a:r>
            <a:r>
              <a:rPr lang="ko-KR" altLang="en-US" dirty="0"/>
              <a:t>최종 완성 프로그램 </a:t>
            </a:r>
            <a:endParaRPr lang="en-US" altLang="ko-KR" dirty="0"/>
          </a:p>
          <a:p>
            <a:r>
              <a:rPr lang="en-US" altLang="ko-KR" dirty="0"/>
              <a:t>10.1.8 </a:t>
            </a:r>
            <a:r>
              <a:rPr lang="ko-KR" altLang="en-US" dirty="0"/>
              <a:t>멀티 </a:t>
            </a:r>
            <a:r>
              <a:rPr lang="ko-KR" altLang="en-US" dirty="0" err="1"/>
              <a:t>하네스의</a:t>
            </a:r>
            <a:r>
              <a:rPr lang="ko-KR" altLang="en-US" dirty="0"/>
              <a:t> 전처리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10.1 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15"/>
          <a:stretch/>
        </p:blipFill>
        <p:spPr bwMode="auto">
          <a:xfrm>
            <a:off x="1043608" y="692696"/>
            <a:ext cx="6457727" cy="384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/>
          <a:stretch/>
        </p:blipFill>
        <p:spPr bwMode="auto">
          <a:xfrm>
            <a:off x="1074520" y="955497"/>
            <a:ext cx="6426815" cy="599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779912" y="3501008"/>
            <a:ext cx="1309237" cy="333145"/>
          </a:xfrm>
          <a:prstGeom prst="wedgeRoundRectCallout">
            <a:avLst>
              <a:gd name="adj1" fmla="val -91724"/>
              <a:gd name="adj2" fmla="val -16498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smtClean="0">
                <a:solidFill>
                  <a:schemeClr val="accent4">
                    <a:lumMod val="50000"/>
                  </a:schemeClr>
                </a:solidFill>
              </a:rPr>
              <a:t>float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형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결과 행렬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732367" y="2015735"/>
            <a:ext cx="983649" cy="333145"/>
          </a:xfrm>
          <a:prstGeom prst="wedgeRoundRectCallout">
            <a:avLst>
              <a:gd name="adj1" fmla="val -73960"/>
              <a:gd name="adj2" fmla="val 18967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방향 마스크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07504" y="3636951"/>
            <a:ext cx="1309237" cy="536535"/>
          </a:xfrm>
          <a:prstGeom prst="wedgeRoundRectCallout">
            <a:avLst>
              <a:gd name="adj1" fmla="val 69301"/>
              <a:gd name="adj2" fmla="val -9130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곱 행렬 계산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(dx</a:t>
            </a:r>
            <a:r>
              <a:rPr lang="en-US" altLang="ko-KR" sz="1500" baseline="300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dy</a:t>
            </a:r>
            <a:r>
              <a:rPr lang="en-US" altLang="ko-KR" sz="1500" baseline="300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dxy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85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4"/>
            <a:ext cx="6624736" cy="534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855051" y="2060848"/>
            <a:ext cx="1309237" cy="487759"/>
          </a:xfrm>
          <a:prstGeom prst="wedgeRoundRectCallout">
            <a:avLst>
              <a:gd name="adj1" fmla="val -147818"/>
              <a:gd name="adj2" fmla="val -9345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해리스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검출 행렬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0~100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정규화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91449" y="3645024"/>
            <a:ext cx="1916855" cy="333145"/>
          </a:xfrm>
          <a:prstGeom prst="wedgeRoundRectCallout">
            <a:avLst>
              <a:gd name="adj1" fmla="val -105205"/>
              <a:gd name="adj2" fmla="val 15411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반지름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인 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파란 점 표시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57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97" y="692696"/>
            <a:ext cx="6836047" cy="620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442612" y="751320"/>
            <a:ext cx="2001596" cy="487759"/>
          </a:xfrm>
          <a:prstGeom prst="wedgeRoundRectCallout">
            <a:avLst>
              <a:gd name="adj1" fmla="val -70977"/>
              <a:gd name="adj2" fmla="val 5235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트랙바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콜백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함수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바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이벤트시마다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영상에 코너 표시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164288" y="5472119"/>
            <a:ext cx="1367117" cy="333145"/>
          </a:xfrm>
          <a:prstGeom prst="wedgeRoundRectCallout">
            <a:avLst>
              <a:gd name="adj1" fmla="val -83350"/>
              <a:gd name="adj2" fmla="val 18254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트랙바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콜백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함수 등록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42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코너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pic>
        <p:nvPicPr>
          <p:cNvPr id="19458" name="_x348644608" descr="EMB00003ff055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82" y="2305193"/>
            <a:ext cx="3085430" cy="26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_x348645728" descr="EMB00003ff055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3085430" cy="297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2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10.3.1 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분류기의 </a:t>
            </a:r>
            <a:r>
              <a:rPr lang="ko-KR" altLang="en-US" dirty="0" smtClean="0"/>
              <a:t>이해</a:t>
            </a:r>
            <a:endParaRPr lang="en-US" altLang="ko-KR" dirty="0"/>
          </a:p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r>
              <a:rPr lang="en-US" altLang="ko-KR" dirty="0" smtClean="0"/>
              <a:t>10.3.3 </a:t>
            </a:r>
            <a:r>
              <a:rPr lang="en-US" altLang="ko-KR" dirty="0"/>
              <a:t>k-NN </a:t>
            </a:r>
            <a:r>
              <a:rPr lang="ko-KR" altLang="en-US" dirty="0" smtClean="0"/>
              <a:t>응용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 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분류기</a:t>
            </a:r>
          </a:p>
        </p:txBody>
      </p:sp>
    </p:spTree>
    <p:extLst>
      <p:ext uri="{BB962C8B-B14F-4D97-AF65-F5344CB8AC3E}">
        <p14:creationId xmlns:p14="http://schemas.microsoft.com/office/powerpoint/2010/main" val="12874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이웃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기존에 가지고 있는 데이터들을 일정한 규칙에 의해 분류된 상태에서 새로운 입력 데이터의 종류를 예측하는 분류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학습 클래스의 샘플들과 새 샘플의 거리가 가장 가까운</a:t>
            </a:r>
            <a:r>
              <a:rPr lang="en-US" altLang="ko-KR" dirty="0" smtClean="0"/>
              <a:t>(nearest)</a:t>
            </a:r>
            <a:r>
              <a:rPr lang="ko-KR" altLang="en-US" dirty="0" smtClean="0"/>
              <a:t>클래스로 분류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가장 가까운 거리</a:t>
            </a:r>
            <a:r>
              <a:rPr lang="en-US" altLang="ko-KR" dirty="0" smtClean="0"/>
              <a:t>’</a:t>
            </a:r>
          </a:p>
          <a:p>
            <a:pPr lvl="3"/>
            <a:r>
              <a:rPr lang="ko-KR" altLang="en-US" dirty="0" smtClean="0"/>
              <a:t>미지의 샘플과 학습 클래스 샘플간의 유사도가 가장 높은 것을 의미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유클리드</a:t>
            </a:r>
            <a:r>
              <a:rPr lang="ko-KR" altLang="en-US" dirty="0" smtClean="0"/>
              <a:t> 거리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euclidean</a:t>
            </a:r>
            <a:r>
              <a:rPr lang="en-US" altLang="ko-KR" dirty="0" smtClean="0"/>
              <a:t> distance), </a:t>
            </a:r>
            <a:r>
              <a:rPr lang="ko-KR" altLang="en-US" dirty="0" err="1" smtClean="0"/>
              <a:t>해밍</a:t>
            </a:r>
            <a:r>
              <a:rPr lang="ko-KR" altLang="en-US" dirty="0" smtClean="0"/>
              <a:t> 거리</a:t>
            </a:r>
            <a:r>
              <a:rPr lang="en-US" altLang="ko-KR" dirty="0" smtClean="0"/>
              <a:t>(hamming distance),</a:t>
            </a:r>
            <a:r>
              <a:rPr lang="ko-KR" altLang="en-US" dirty="0" smtClean="0"/>
              <a:t>차분 절대값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10.3.1 k-</a:t>
            </a:r>
            <a:r>
              <a:rPr lang="ko-KR" altLang="en-US" smtClean="0"/>
              <a:t>최근접 이웃 분류기의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10.3.1 k-</a:t>
            </a:r>
            <a:r>
              <a:rPr lang="ko-KR" altLang="en-US" smtClean="0"/>
              <a:t>최근접 이웃 분류기의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mtClean="0"/>
              <a:t>k-</a:t>
            </a:r>
            <a:r>
              <a:rPr lang="ko-KR" altLang="en-US" smtClean="0"/>
              <a:t>최근접 이웃 분류</a:t>
            </a:r>
            <a:r>
              <a:rPr lang="en-US" altLang="ko-KR" smtClean="0"/>
              <a:t>(k‐Nearest Neighbors: k-NN)</a:t>
            </a:r>
          </a:p>
          <a:p>
            <a:pPr lvl="1"/>
            <a:r>
              <a:rPr lang="ko-KR" altLang="en-US" smtClean="0"/>
              <a:t>학습된 클래스들에서 여러 개</a:t>
            </a:r>
            <a:r>
              <a:rPr lang="en-US" altLang="ko-KR" smtClean="0"/>
              <a:t>(k)</a:t>
            </a:r>
            <a:r>
              <a:rPr lang="ko-KR" altLang="en-US" smtClean="0"/>
              <a:t>의 가까운 이웃을 선출하고 이를 이용하여 미지의 샘플들을 분류하는 방법</a:t>
            </a:r>
            <a:endParaRPr lang="en-US" altLang="ko-KR" smtClean="0"/>
          </a:p>
          <a:p>
            <a:pPr lvl="3"/>
            <a:endParaRPr lang="en-US" altLang="ko-KR" smtClean="0"/>
          </a:p>
          <a:p>
            <a:pPr lvl="1"/>
            <a:r>
              <a:rPr lang="en-US" altLang="ko-KR" smtClean="0"/>
              <a:t>k</a:t>
            </a:r>
            <a:r>
              <a:rPr lang="ko-KR" altLang="en-US" smtClean="0"/>
              <a:t>가 </a:t>
            </a:r>
            <a:r>
              <a:rPr lang="en-US" altLang="ko-KR" smtClean="0"/>
              <a:t>3</a:t>
            </a:r>
            <a:r>
              <a:rPr lang="ko-KR" altLang="en-US" smtClean="0"/>
              <a:t>일 경우</a:t>
            </a:r>
            <a:endParaRPr lang="en-US" altLang="ko-KR" smtClean="0"/>
          </a:p>
          <a:p>
            <a:pPr lvl="2"/>
            <a:r>
              <a:rPr lang="ko-KR" altLang="en-US" smtClean="0"/>
              <a:t>미지 샘플 주변 가장 가까운 이웃 </a:t>
            </a:r>
            <a:r>
              <a:rPr lang="en-US" altLang="ko-KR" smtClean="0"/>
              <a:t>3</a:t>
            </a:r>
            <a:r>
              <a:rPr lang="ko-KR" altLang="en-US" smtClean="0"/>
              <a:t>개 선출 </a:t>
            </a:r>
            <a:endParaRPr lang="en-US" altLang="ko-KR" smtClean="0"/>
          </a:p>
          <a:p>
            <a:pPr lvl="2"/>
            <a:r>
              <a:rPr lang="ko-KR" altLang="en-US" smtClean="0"/>
              <a:t>이 중 많은 수의 샘플을 가진 클래스로 미지의 샘플 분류</a:t>
            </a:r>
            <a:endParaRPr lang="en-US" altLang="ko-KR" smtClean="0"/>
          </a:p>
          <a:p>
            <a:pPr lvl="2"/>
            <a:r>
              <a:rPr lang="en-US" altLang="ko-KR" smtClean="0"/>
              <a:t>A</a:t>
            </a:r>
            <a:r>
              <a:rPr lang="ko-KR" altLang="en-US" smtClean="0"/>
              <a:t>클래스 샘플 </a:t>
            </a:r>
            <a:r>
              <a:rPr lang="en-US" altLang="ko-KR" smtClean="0"/>
              <a:t>2</a:t>
            </a:r>
            <a:r>
              <a:rPr lang="ko-KR" altLang="en-US" smtClean="0"/>
              <a:t>개</a:t>
            </a:r>
            <a:r>
              <a:rPr lang="en-US" altLang="ko-KR" smtClean="0"/>
              <a:t>, B</a:t>
            </a:r>
            <a:r>
              <a:rPr lang="ko-KR" altLang="en-US" smtClean="0"/>
              <a:t>클래스 샘플 </a:t>
            </a:r>
            <a:r>
              <a:rPr lang="en-US" altLang="ko-KR" smtClean="0"/>
              <a:t>1</a:t>
            </a:r>
            <a:r>
              <a:rPr lang="ko-KR" altLang="en-US" smtClean="0"/>
              <a:t>개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>
                <a:sym typeface="Wingdings" panose="05000000000000000000" pitchFamily="2" charset="2"/>
              </a:rPr>
              <a:t> </a:t>
            </a:r>
            <a:r>
              <a:rPr lang="en-US" altLang="ko-KR" smtClean="0">
                <a:sym typeface="Wingdings" panose="05000000000000000000" pitchFamily="2" charset="2"/>
              </a:rPr>
              <a:t>A</a:t>
            </a:r>
            <a:r>
              <a:rPr lang="ko-KR" altLang="en-US" smtClean="0">
                <a:sym typeface="Wingdings" panose="05000000000000000000" pitchFamily="2" charset="2"/>
              </a:rPr>
              <a:t>클래스 분류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4"/>
            <a:endParaRPr lang="ko-KR" altLang="en-US" smtClean="0"/>
          </a:p>
          <a:p>
            <a:pPr lvl="1"/>
            <a:r>
              <a:rPr lang="en-US" altLang="ko-KR" smtClean="0"/>
              <a:t>k</a:t>
            </a:r>
            <a:r>
              <a:rPr lang="ko-KR" altLang="en-US" smtClean="0"/>
              <a:t>가 </a:t>
            </a:r>
            <a:r>
              <a:rPr lang="en-US" altLang="ko-KR" smtClean="0"/>
              <a:t>5</a:t>
            </a:r>
            <a:r>
              <a:rPr lang="ko-KR" altLang="en-US" smtClean="0"/>
              <a:t>일 경우</a:t>
            </a:r>
            <a:endParaRPr lang="en-US" altLang="ko-KR" smtClean="0"/>
          </a:p>
          <a:p>
            <a:pPr lvl="2"/>
            <a:r>
              <a:rPr lang="ko-KR" altLang="en-US" smtClean="0"/>
              <a:t>실선 큰 원내에 있는 가장 가까운 이웃 </a:t>
            </a:r>
            <a:r>
              <a:rPr lang="en-US" altLang="ko-KR" smtClean="0"/>
              <a:t>5</a:t>
            </a:r>
            <a:r>
              <a:rPr lang="ko-KR" altLang="en-US" smtClean="0"/>
              <a:t>개 선출</a:t>
            </a:r>
            <a:endParaRPr lang="en-US" altLang="ko-KR" smtClean="0"/>
          </a:p>
          <a:p>
            <a:pPr lvl="2"/>
            <a:r>
              <a:rPr lang="en-US" altLang="ko-KR" smtClean="0"/>
              <a:t>2</a:t>
            </a:r>
            <a:r>
              <a:rPr lang="ko-KR" altLang="en-US" smtClean="0"/>
              <a:t>개 </a:t>
            </a:r>
            <a:r>
              <a:rPr lang="en-US" altLang="ko-KR" smtClean="0"/>
              <a:t>A </a:t>
            </a:r>
            <a:r>
              <a:rPr lang="ko-KR" altLang="en-US" smtClean="0"/>
              <a:t>클래스</a:t>
            </a:r>
            <a:r>
              <a:rPr lang="en-US" altLang="ko-KR" smtClean="0"/>
              <a:t>, 3</a:t>
            </a:r>
            <a:r>
              <a:rPr lang="ko-KR" altLang="en-US" smtClean="0"/>
              <a:t>개 </a:t>
            </a:r>
            <a:r>
              <a:rPr lang="en-US" altLang="ko-KR" smtClean="0"/>
              <a:t>B </a:t>
            </a:r>
            <a:r>
              <a:rPr lang="ko-KR" altLang="en-US" smtClean="0"/>
              <a:t>클래스 </a:t>
            </a:r>
            <a:r>
              <a:rPr lang="en-US" altLang="ko-KR" smtClean="0">
                <a:sym typeface="Wingdings" panose="05000000000000000000" pitchFamily="2" charset="2"/>
              </a:rPr>
              <a:t> B</a:t>
            </a:r>
            <a:r>
              <a:rPr lang="ko-KR" altLang="en-US" smtClean="0">
                <a:sym typeface="Wingdings" panose="05000000000000000000" pitchFamily="2" charset="2"/>
              </a:rPr>
              <a:t>클래스로 분류</a:t>
            </a:r>
            <a:endParaRPr lang="ko-KR" altLang="en-US" dirty="0"/>
          </a:p>
        </p:txBody>
      </p:sp>
      <p:pic>
        <p:nvPicPr>
          <p:cNvPr id="4" name="_x348643968" descr="EMB00003ff055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2936"/>
            <a:ext cx="3768418" cy="28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랜</a:t>
            </a:r>
            <a:r>
              <a:rPr lang="ko-KR" altLang="en-US" dirty="0"/>
              <a:t>덤</a:t>
            </a:r>
            <a:r>
              <a:rPr lang="ko-KR" altLang="en-US" dirty="0" smtClean="0"/>
              <a:t> 학습 데이터 생성 함수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15" y="1772816"/>
            <a:ext cx="731969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4211960" y="1185383"/>
            <a:ext cx="983649" cy="443417"/>
          </a:xfrm>
          <a:prstGeom prst="wedgeRoundRectCallout">
            <a:avLst>
              <a:gd name="adj1" fmla="val -16467"/>
              <a:gd name="adj2" fmla="val 12036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반환 행렬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339919" y="2330662"/>
            <a:ext cx="1440161" cy="333145"/>
          </a:xfrm>
          <a:prstGeom prst="wedgeRoundRectCallout">
            <a:avLst>
              <a:gd name="adj1" fmla="val -79559"/>
              <a:gd name="adj2" fmla="val 19223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행단위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관심 영역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3" y="3212976"/>
            <a:ext cx="1440161" cy="536535"/>
          </a:xfrm>
          <a:prstGeom prst="wedgeRoundRectCallout">
            <a:avLst>
              <a:gd name="adj1" fmla="val 59813"/>
              <a:gd name="adj2" fmla="val 8012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행렬 원소에 정규분포를 따르는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임의값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499991" y="4898102"/>
            <a:ext cx="1440161" cy="403106"/>
          </a:xfrm>
          <a:prstGeom prst="wedgeRoundRectCallout">
            <a:avLst>
              <a:gd name="adj1" fmla="val -75550"/>
              <a:gd name="adj2" fmla="val -13882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두 그룹에 레이블 값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학습데이터를 좌표로 표시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243158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501557" y="2126436"/>
            <a:ext cx="1584177" cy="366460"/>
          </a:xfrm>
          <a:prstGeom prst="wedgeRoundRectCallout">
            <a:avLst>
              <a:gd name="adj1" fmla="val -90933"/>
              <a:gd name="adj2" fmla="val 21197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랜덤 학습데이터로 좌표 구성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543579" y="4474842"/>
            <a:ext cx="2108541" cy="366460"/>
          </a:xfrm>
          <a:prstGeom prst="wedgeRoundRectCallout">
            <a:avLst>
              <a:gd name="adj1" fmla="val -58866"/>
              <a:gd name="adj2" fmla="val -19869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반지름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의 원 표시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점으로 표시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6912000" cy="617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805721" y="3140968"/>
            <a:ext cx="1190215" cy="366460"/>
          </a:xfrm>
          <a:prstGeom prst="wedgeRoundRectCallout">
            <a:avLst>
              <a:gd name="adj1" fmla="val -35126"/>
              <a:gd name="adj2" fmla="val 10801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</a:rPr>
              <a:t>핵습데이터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갯수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39952" y="3164264"/>
            <a:ext cx="1916855" cy="366460"/>
          </a:xfrm>
          <a:prstGeom prst="wedgeRoundRectCallout">
            <a:avLst>
              <a:gd name="adj1" fmla="val -59668"/>
              <a:gd name="adj2" fmla="val 18945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x, y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랜덤 생성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05263" y="4828953"/>
            <a:ext cx="1190215" cy="302859"/>
          </a:xfrm>
          <a:prstGeom prst="wedgeRoundRectCallout">
            <a:avLst>
              <a:gd name="adj1" fmla="val -67137"/>
              <a:gd name="adj2" fmla="val -11533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표시할 영상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 </a:t>
            </a:r>
            <a:r>
              <a:rPr lang="ko-KR" altLang="en-US" smtClean="0"/>
              <a:t>허프 변환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직선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내에서 공간 구조를 분석하는데 유용한 도구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처리와 컴퓨터 비전분야에서 많은 연구 진행</a:t>
            </a:r>
            <a:endParaRPr lang="en-US" altLang="ko-KR" dirty="0" smtClean="0"/>
          </a:p>
          <a:p>
            <a:r>
              <a:rPr lang="ko-KR" altLang="en-US" dirty="0" smtClean="0"/>
              <a:t>다양한 응용에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차선 및 장애물 자동인식 시스템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차선 검출 </a:t>
            </a:r>
            <a:endParaRPr lang="en-US" altLang="ko-KR" dirty="0" smtClean="0"/>
          </a:p>
          <a:p>
            <a:pPr lvl="1"/>
            <a:r>
              <a:rPr lang="ko-KR" altLang="en-US" dirty="0"/>
              <a:t>스캐너의 </a:t>
            </a:r>
            <a:r>
              <a:rPr lang="ko-KR" altLang="en-US" dirty="0" smtClean="0"/>
              <a:t>기능을 </a:t>
            </a:r>
            <a:r>
              <a:rPr lang="ko-KR" altLang="en-US" dirty="0"/>
              <a:t>대신해 주는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네 개 </a:t>
            </a:r>
            <a:r>
              <a:rPr lang="ko-KR" altLang="en-US" dirty="0" smtClean="0"/>
              <a:t>모서리 검출</a:t>
            </a:r>
          </a:p>
          <a:p>
            <a:pPr lvl="1"/>
            <a:endParaRPr lang="ko-KR" altLang="en-US" dirty="0"/>
          </a:p>
        </p:txBody>
      </p:sp>
      <p:pic>
        <p:nvPicPr>
          <p:cNvPr id="1026" name="_x115601232" descr="EMB00003ff05581"/>
          <p:cNvPicPr>
            <a:picLocks noChangeAspect="1" noChangeArrowheads="1"/>
          </p:cNvPicPr>
          <p:nvPr/>
        </p:nvPicPr>
        <p:blipFill>
          <a:blip r:embed="rId2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3"/>
          <a:stretch>
            <a:fillRect/>
          </a:stretch>
        </p:blipFill>
        <p:spPr bwMode="auto">
          <a:xfrm>
            <a:off x="5125938" y="4077072"/>
            <a:ext cx="157638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15601552" descr="EMB00003ff055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3"/>
          <a:stretch>
            <a:fillRect/>
          </a:stretch>
        </p:blipFill>
        <p:spPr bwMode="auto">
          <a:xfrm>
            <a:off x="1763688" y="4123506"/>
            <a:ext cx="2598738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9054"/>
            <a:ext cx="8569306" cy="720000"/>
          </a:xfrm>
        </p:spPr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26455"/>
            <a:ext cx="3600400" cy="379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64373" y="1700808"/>
            <a:ext cx="2319395" cy="590189"/>
          </a:xfrm>
          <a:prstGeom prst="wedgeRoundRectCallout">
            <a:avLst>
              <a:gd name="adj1" fmla="val 104427"/>
              <a:gd name="adj2" fmla="val 15686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group[0] 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빨간색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x, y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200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주위에 랜덤 생성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300192" y="4005064"/>
            <a:ext cx="2319395" cy="590189"/>
          </a:xfrm>
          <a:prstGeom prst="wedgeRoundRectCallout">
            <a:avLst>
              <a:gd name="adj1" fmla="val -105835"/>
              <a:gd name="adj2" fmla="val -1635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group[1] 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녹색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x, y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350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주위에 랜덤 생성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8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 smtClean="0"/>
              <a:t>클래스의 사용법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183139" cy="475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1093" y="3417631"/>
            <a:ext cx="1742595" cy="443417"/>
          </a:xfrm>
          <a:prstGeom prst="wedgeRoundRectCallout">
            <a:avLst>
              <a:gd name="adj1" fmla="val 104427"/>
              <a:gd name="adj2" fmla="val 15686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err="1"/>
              <a:t>StatModel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클래스 </a:t>
            </a:r>
            <a:r>
              <a:rPr lang="ko-KR" altLang="en-US" sz="1600" dirty="0"/>
              <a:t>상속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24655" y="4509120"/>
            <a:ext cx="983649" cy="333145"/>
          </a:xfrm>
          <a:prstGeom prst="wedgeRoundRectCallout">
            <a:avLst>
              <a:gd name="adj1" fmla="val -110933"/>
              <a:gd name="adj2" fmla="val -5221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학습데이터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292162" y="4824047"/>
            <a:ext cx="1936022" cy="333145"/>
          </a:xfrm>
          <a:prstGeom prst="wedgeRoundRectCallout">
            <a:avLst>
              <a:gd name="adj1" fmla="val -107653"/>
              <a:gd name="adj2" fmla="val -4077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학습데이터 저장 방향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열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행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6838" y="4653136"/>
            <a:ext cx="1092834" cy="366460"/>
          </a:xfrm>
          <a:prstGeom prst="wedgeRoundRectCallout">
            <a:avLst>
              <a:gd name="adj1" fmla="val 223084"/>
              <a:gd name="adj2" fmla="val 8329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분류 결과 저장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사용법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8390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364088" y="4206261"/>
            <a:ext cx="1202117" cy="302859"/>
          </a:xfrm>
          <a:prstGeom prst="wedgeRoundRectCallout">
            <a:avLst>
              <a:gd name="adj1" fmla="val -60422"/>
              <a:gd name="adj2" fmla="val -26093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한행이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하나의 샘플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131840" y="4380535"/>
            <a:ext cx="1202117" cy="302859"/>
          </a:xfrm>
          <a:prstGeom prst="wedgeRoundRectCallout">
            <a:avLst>
              <a:gd name="adj1" fmla="val 76655"/>
              <a:gd name="adj2" fmla="val -23891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 저장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 smtClean="0"/>
              <a:t>객체로 분류하기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391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228184" y="1873766"/>
            <a:ext cx="1309237" cy="403106"/>
          </a:xfrm>
          <a:prstGeom prst="wedgeRoundRectCallout">
            <a:avLst>
              <a:gd name="adj1" fmla="val -166351"/>
              <a:gd name="adj2" fmla="val 12236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영상의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모든 좌표 순회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940151" y="2564904"/>
            <a:ext cx="1440161" cy="403106"/>
          </a:xfrm>
          <a:prstGeom prst="wedgeRoundRectCallout">
            <a:avLst>
              <a:gd name="adj1" fmla="val -166351"/>
              <a:gd name="adj2" fmla="val 12236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각 좌표를 분류 샘플로 설정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64618" y="3140968"/>
            <a:ext cx="739030" cy="443417"/>
          </a:xfrm>
          <a:prstGeom prst="wedgeRoundRectCallout">
            <a:avLst>
              <a:gd name="adj1" fmla="val 170148"/>
              <a:gd name="adj2" fmla="val 10101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수행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580112" y="3933056"/>
            <a:ext cx="2551335" cy="403106"/>
          </a:xfrm>
          <a:prstGeom prst="wedgeRoundRectCallout">
            <a:avLst>
              <a:gd name="adj1" fmla="val -78119"/>
              <a:gd name="adj2" fmla="val -6509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레이블 값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(0,1)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 하나 반환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895507" y="5240569"/>
            <a:ext cx="2108541" cy="366460"/>
          </a:xfrm>
          <a:prstGeom prst="wedgeRoundRectCallout">
            <a:avLst>
              <a:gd name="adj1" fmla="val -69506"/>
              <a:gd name="adj2" fmla="val -20182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결과에 따라 녹색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붉은색 표시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8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6" y="548680"/>
            <a:ext cx="6984777" cy="655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48264" y="2780928"/>
            <a:ext cx="983649" cy="403106"/>
          </a:xfrm>
          <a:prstGeom prst="wedgeRoundRectCallout">
            <a:avLst>
              <a:gd name="adj1" fmla="val -93697"/>
              <a:gd name="adj2" fmla="val -8936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분류 수행 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56703" y="1916832"/>
            <a:ext cx="983649" cy="487759"/>
          </a:xfrm>
          <a:prstGeom prst="wedgeRoundRectCallout">
            <a:avLst>
              <a:gd name="adj1" fmla="val -236236"/>
              <a:gd name="adj2" fmla="val 1270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학습데이터에 좌표 색상 표시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98" y="4281727"/>
            <a:ext cx="894226" cy="443417"/>
          </a:xfrm>
          <a:prstGeom prst="wedgeRoundRectCallout">
            <a:avLst>
              <a:gd name="adj1" fmla="val 100848"/>
              <a:gd name="adj2" fmla="val 18663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Ptr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클래스의 포인터로 선언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-36512" y="5661248"/>
            <a:ext cx="1440161" cy="333145"/>
          </a:xfrm>
          <a:prstGeom prst="wedgeRoundRectCallout">
            <a:avLst>
              <a:gd name="adj1" fmla="val 84446"/>
              <a:gd name="adj2" fmla="val -8367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객체에 포인터 접근 방식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788024" y="5830401"/>
            <a:ext cx="1309237" cy="403106"/>
          </a:xfrm>
          <a:prstGeom prst="wedgeRoundRectCallout">
            <a:avLst>
              <a:gd name="adj1" fmla="val -108260"/>
              <a:gd name="adj2" fmla="val -10449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한 행이 하나의 샘플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376244" y="1033611"/>
            <a:ext cx="8569325" cy="5400675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k-NN</a:t>
            </a:r>
            <a:r>
              <a:rPr lang="ko-KR" altLang="en-US" dirty="0"/>
              <a:t>을 위한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클래스의 이해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6156"/>
            <a:ext cx="3276000" cy="34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00808"/>
            <a:ext cx="3276000" cy="34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1403648" y="5320288"/>
            <a:ext cx="1190215" cy="403106"/>
          </a:xfrm>
          <a:prstGeom prst="wedgeRoundRectCallout">
            <a:avLst>
              <a:gd name="adj1" fmla="val -54894"/>
              <a:gd name="adj2" fmla="val -47200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학습데이터 좌표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949737" y="5330150"/>
            <a:ext cx="1190215" cy="403106"/>
          </a:xfrm>
          <a:prstGeom prst="wedgeRoundRectCallout">
            <a:avLst>
              <a:gd name="adj1" fmla="val -64498"/>
              <a:gd name="adj2" fmla="val -27115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학습데이터 좌표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935065" y="1143067"/>
            <a:ext cx="1916855" cy="366460"/>
          </a:xfrm>
          <a:prstGeom prst="wedgeRoundRectCallout">
            <a:avLst>
              <a:gd name="adj1" fmla="val -90185"/>
              <a:gd name="adj2" fmla="val 13478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K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를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로 지정하여 분류 수행 결과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571105" y="1143067"/>
            <a:ext cx="2044274" cy="366460"/>
          </a:xfrm>
          <a:prstGeom prst="wedgeRoundRectCallout">
            <a:avLst>
              <a:gd name="adj1" fmla="val -90185"/>
              <a:gd name="adj2" fmla="val 13478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K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를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15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로 지정하여 분류 수행 결과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88324" y="2044609"/>
            <a:ext cx="1584177" cy="536535"/>
            <a:chOff x="7488324" y="2044609"/>
            <a:chExt cx="1584177" cy="536535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7488324" y="2044609"/>
              <a:ext cx="1584177" cy="536535"/>
            </a:xfrm>
            <a:prstGeom prst="wedgeRoundRectCallout">
              <a:avLst>
                <a:gd name="adj1" fmla="val -106501"/>
                <a:gd name="adj2" fmla="val 7692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영상 좌표들에 분류 수행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–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분류결과를 색상으로 표시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7488324" y="2044609"/>
              <a:ext cx="1584177" cy="536535"/>
            </a:xfrm>
            <a:prstGeom prst="wedgeRoundRectCallout">
              <a:avLst>
                <a:gd name="adj1" fmla="val -78242"/>
                <a:gd name="adj2" fmla="val 165692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영상 좌표들에 분류 수행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–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분류결과를 색상으로 표시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8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k-NN</a:t>
            </a:r>
            <a:r>
              <a:rPr lang="ko-KR" altLang="en-US" dirty="0"/>
              <a:t>을 이용해서 숫자 영상에서 </a:t>
            </a:r>
            <a:r>
              <a:rPr lang="ko-KR" altLang="en-US" dirty="0" smtClean="0"/>
              <a:t>숫자 </a:t>
            </a:r>
            <a:r>
              <a:rPr lang="ko-KR" altLang="en-US" dirty="0"/>
              <a:t>인식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10.3.3 k-NN </a:t>
            </a:r>
            <a:r>
              <a:rPr lang="ko-KR" altLang="en-US" dirty="0"/>
              <a:t>응용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688632" cy="426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학습을 위한 숫자 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한글 파일로 작성  </a:t>
            </a:r>
            <a:r>
              <a:rPr lang="en-US" altLang="ko-KR" dirty="0" smtClean="0"/>
              <a:t>: ‘image\</a:t>
            </a:r>
            <a:r>
              <a:rPr lang="en-US" altLang="ko-KR" dirty="0" err="1" smtClean="0"/>
              <a:t>number.hwp</a:t>
            </a:r>
            <a:r>
              <a:rPr lang="en-US" altLang="ko-KR" dirty="0" smtClean="0"/>
              <a:t>’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학습 영상의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9459"/>
            <a:ext cx="555512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40968"/>
            <a:ext cx="484784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7130284" y="1956829"/>
            <a:ext cx="1644223" cy="510539"/>
          </a:xfrm>
          <a:prstGeom prst="wedgeRoundRectCallout">
            <a:avLst>
              <a:gd name="adj1" fmla="val -36372"/>
              <a:gd name="adj2" fmla="val 36997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train_numbers.png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파일로 저장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전체 숫자 영상에서 각 숫자 영상의 셀 영상으로 분리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학습 영상에서 셀 영상 분리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26096"/>
            <a:ext cx="71247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4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숫자 객체 중앙 배치</a:t>
            </a:r>
            <a:endParaRPr lang="en-US" altLang="ko-KR" dirty="0" smtClean="0"/>
          </a:p>
          <a:p>
            <a:pPr lvl="1"/>
            <a:r>
              <a:rPr lang="ko-KR" altLang="en-US" dirty="0"/>
              <a:t>각 셀에서 </a:t>
            </a:r>
            <a:r>
              <a:rPr lang="ko-KR" altLang="en-US" dirty="0" smtClean="0"/>
              <a:t>숫자객체 위치 통일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학습 </a:t>
            </a:r>
            <a:r>
              <a:rPr lang="ko-KR" altLang="en-US" dirty="0"/>
              <a:t>효과와 </a:t>
            </a:r>
            <a:r>
              <a:rPr lang="ko-KR" altLang="en-US" dirty="0" smtClean="0"/>
              <a:t>분류 정확도 향상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숫자 객체 위치 인식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투영 히스토그램 활용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숫자 객체 위치 검색 및 분리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2" y="2060848"/>
            <a:ext cx="39909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206979" y="2375775"/>
            <a:ext cx="1309237" cy="333145"/>
          </a:xfrm>
          <a:prstGeom prst="wedgeRoundRectCallout">
            <a:avLst>
              <a:gd name="adj1" fmla="val -122733"/>
              <a:gd name="adj2" fmla="val 11525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셀 영역의 중앙으로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085184"/>
            <a:ext cx="53435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허프변환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직교 </a:t>
                </a:r>
                <a:r>
                  <a:rPr lang="ko-KR" altLang="en-US" dirty="0" err="1"/>
                  <a:t>좌표계로</a:t>
                </a:r>
                <a:r>
                  <a:rPr lang="ko-KR" altLang="en-US" dirty="0"/>
                  <a:t> 표현되는 영상의 에지 점들을 </a:t>
                </a:r>
                <a:r>
                  <a:rPr lang="ko-KR" altLang="en-US" dirty="0" smtClean="0"/>
                  <a:t>극 </a:t>
                </a:r>
                <a:r>
                  <a:rPr lang="ko-KR" altLang="en-US" dirty="0" err="1"/>
                  <a:t>좌표계로</a:t>
                </a:r>
                <a:r>
                  <a:rPr lang="ko-KR" altLang="en-US" dirty="0"/>
                  <a:t> 옮겨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검출하고자 하는 물체의 </a:t>
                </a:r>
                <a:r>
                  <a:rPr lang="ko-KR" altLang="en-US" dirty="0" err="1"/>
                  <a:t>파라미터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smtClean="0">
                        <a:latin typeface="Cambria Math"/>
                      </a:rPr>
                      <m:t>𝜌</m:t>
                    </m:r>
                    <m:r>
                      <a:rPr lang="en-US" altLang="ko-KR" smtClean="0">
                        <a:latin typeface="Cambria Math"/>
                      </a:rPr>
                      <m:t>,</m:t>
                    </m:r>
                    <m:r>
                      <a:rPr lang="en-US" altLang="ko-KR" smtClean="0">
                        <a:latin typeface="Cambria Math"/>
                      </a:rPr>
                      <m:t>𝜃</m:t>
                    </m:r>
                    <m:r>
                      <a:rPr lang="en-US" altLang="ko-KR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/>
                  <a:t>를 추출하는 </a:t>
                </a:r>
                <a:r>
                  <a:rPr lang="ko-KR" altLang="en-US" dirty="0" smtClean="0"/>
                  <a:t>방법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/>
                  <a:t>직교 </a:t>
                </a:r>
                <a:r>
                  <a:rPr lang="ko-KR" altLang="en-US" dirty="0" err="1" smtClean="0"/>
                  <a:t>좌표계에서</a:t>
                </a:r>
                <a:r>
                  <a:rPr lang="ko-KR" altLang="en-US" dirty="0" smtClean="0"/>
                  <a:t> 검출의 문제점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클래식 </a:t>
                </a:r>
                <a:r>
                  <a:rPr lang="ko-KR" altLang="en-US" dirty="0" err="1" smtClean="0"/>
                  <a:t>허프변환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/>
                  <a:t>수직선일 경우에 기울기가 </a:t>
                </a:r>
                <a:r>
                  <a:rPr lang="ko-KR" altLang="en-US" dirty="0" smtClean="0"/>
                  <a:t>무한대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검출되는 </a:t>
                </a:r>
                <a:r>
                  <a:rPr lang="ko-KR" altLang="en-US" dirty="0"/>
                  <a:t>직선의 </a:t>
                </a:r>
                <a:r>
                  <a:rPr lang="ko-KR" altLang="en-US" dirty="0" smtClean="0"/>
                  <a:t>간격이 </a:t>
                </a:r>
                <a:r>
                  <a:rPr lang="ko-KR" altLang="en-US" dirty="0"/>
                  <a:t>동일하지 않아서 검출 속도와 </a:t>
                </a:r>
                <a:r>
                  <a:rPr lang="ko-KR" altLang="en-US" dirty="0" smtClean="0"/>
                  <a:t>정밀도에서 문제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427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10.1.1 </a:t>
            </a:r>
            <a:r>
              <a:rPr lang="ko-KR" altLang="en-US" smtClean="0"/>
              <a:t>허프 변환의 좌표계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98043"/>
            <a:ext cx="48672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투영 히스토그램을 통한 시작좌표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좌표 찾기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cv::reduce()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 세로 방향을 감축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smtClean="0"/>
              <a:t>함수로 투영 구현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</a:t>
            </a:r>
            <a:r>
              <a:rPr lang="ko-KR" altLang="en-US" smtClean="0"/>
              <a:t>숫자 객체 위치 검색 및 분리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59531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숫자 객체 위치 검색 및 분리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6830144" cy="588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004048" y="1412776"/>
            <a:ext cx="2108541" cy="366460"/>
          </a:xfrm>
          <a:prstGeom prst="wedgeRoundRectCallout">
            <a:avLst>
              <a:gd name="adj1" fmla="val -74985"/>
              <a:gd name="adj2" fmla="val -7065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투영 히스토그램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합 대신 평균 이용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547828" y="4077072"/>
            <a:ext cx="1309237" cy="785542"/>
          </a:xfrm>
          <a:prstGeom prst="wedgeRoundRectCallout">
            <a:avLst>
              <a:gd name="adj1" fmla="val -86716"/>
              <a:gd name="adj2" fmla="val 11017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투영 방향 결정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- 0 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수직 투영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- 1 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수평 수영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915816" y="6345089"/>
            <a:ext cx="2520280" cy="366460"/>
          </a:xfrm>
          <a:prstGeom prst="wedgeRoundRectCallout">
            <a:avLst>
              <a:gd name="adj1" fmla="val -59770"/>
              <a:gd name="adj2" fmla="val -11255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시작좌표와 종료좌표로 숫자객체 사각형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5108" y="5157192"/>
            <a:ext cx="1309237" cy="536535"/>
          </a:xfrm>
          <a:prstGeom prst="wedgeRoundRectCallout">
            <a:avLst>
              <a:gd name="adj1" fmla="val 113688"/>
              <a:gd name="adj2" fmla="val 10672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셀 영상에서 사각형 영역만 반환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395536" y="1033611"/>
            <a:ext cx="8569325" cy="5400675"/>
          </a:xfrm>
        </p:spPr>
        <p:txBody>
          <a:bodyPr/>
          <a:lstStyle/>
          <a:p>
            <a:r>
              <a:rPr lang="ko-KR" altLang="en-US" dirty="0"/>
              <a:t>숫자객체를 셀 영역의 중앙에 </a:t>
            </a:r>
            <a:r>
              <a:rPr lang="ko-KR" altLang="en-US" dirty="0" smtClean="0"/>
              <a:t>위치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place_middle</a:t>
            </a:r>
            <a:r>
              <a:rPr lang="en-US" altLang="ko-KR" dirty="0"/>
              <a:t>() </a:t>
            </a:r>
            <a:r>
              <a:rPr lang="ko-KR" altLang="en-US" dirty="0" smtClean="0"/>
              <a:t>함수로 구현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숫자 객체 중앙 배치 및 크기 정규화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8" y="1780381"/>
            <a:ext cx="804862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14040" y="4948733"/>
            <a:ext cx="812933" cy="366460"/>
            <a:chOff x="5814040" y="4948733"/>
            <a:chExt cx="812933" cy="366460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814040" y="4948733"/>
              <a:ext cx="812933" cy="366460"/>
            </a:xfrm>
            <a:prstGeom prst="wedgeRoundRectCallout">
              <a:avLst>
                <a:gd name="adj1" fmla="val -194071"/>
                <a:gd name="adj2" fmla="val -25665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정방 영상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</a:p>
          </p:txBody>
        </p:sp>
        <p:sp>
          <p:nvSpPr>
            <p:cNvPr id="6" name="모서리가 둥근 사각형 설명선 5"/>
            <p:cNvSpPr/>
            <p:nvPr/>
          </p:nvSpPr>
          <p:spPr>
            <a:xfrm>
              <a:off x="5814040" y="4948733"/>
              <a:ext cx="812933" cy="366460"/>
            </a:xfrm>
            <a:prstGeom prst="wedgeRoundRectCallout">
              <a:avLst>
                <a:gd name="adj1" fmla="val -40346"/>
                <a:gd name="adj2" fmla="val -414505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정방 영상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6915481" y="4574708"/>
            <a:ext cx="2121015" cy="366460"/>
          </a:xfrm>
          <a:prstGeom prst="wedgeRoundRectCallout">
            <a:avLst>
              <a:gd name="adj1" fmla="val -25899"/>
              <a:gd name="adj2" fmla="val -12911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숫자객체와 정방영상의 차분의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절반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숫자 객체 중앙 배치 및 크기 정규화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1248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-57352" y="2774508"/>
            <a:ext cx="1316984" cy="366460"/>
          </a:xfrm>
          <a:prstGeom prst="wedgeRoundRectCallout">
            <a:avLst>
              <a:gd name="adj1" fmla="val 100690"/>
              <a:gd name="adj2" fmla="val 8610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중앙 사각형 시작위치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19872" y="5589240"/>
            <a:ext cx="1928196" cy="366460"/>
          </a:xfrm>
          <a:prstGeom prst="wedgeRoundRectCallout">
            <a:avLst>
              <a:gd name="adj1" fmla="val -47636"/>
              <a:gd name="adj2" fmla="val -14886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학습데이터로 만들기 위해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행으로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-36512" y="4005064"/>
            <a:ext cx="1316984" cy="366460"/>
          </a:xfrm>
          <a:prstGeom prst="wedgeRoundRectCallout">
            <a:avLst>
              <a:gd name="adj1" fmla="val 63026"/>
              <a:gd name="adj2" fmla="val 9233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정방영상 크기 정규화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2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헤더 파일 작성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87547" cy="308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1560" y="476672"/>
            <a:ext cx="7632848" cy="6480720"/>
            <a:chOff x="251520" y="-1395536"/>
            <a:chExt cx="8181975" cy="937628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-1395536"/>
              <a:ext cx="8162925" cy="576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"/>
            <a:stretch/>
          </p:blipFill>
          <p:spPr bwMode="auto">
            <a:xfrm>
              <a:off x="251520" y="4236328"/>
              <a:ext cx="8181975" cy="3744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096313" y="4186087"/>
            <a:ext cx="1316984" cy="366460"/>
          </a:xfrm>
          <a:prstGeom prst="wedgeRoundRectCallout">
            <a:avLst>
              <a:gd name="adj1" fmla="val -89526"/>
              <a:gd name="adj2" fmla="val 12145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각 셀 영역 시작위치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50656"/>
            <a:ext cx="6984776" cy="606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139952" y="4536015"/>
            <a:ext cx="1088416" cy="333145"/>
          </a:xfrm>
          <a:prstGeom prst="wedgeRoundRectCallout">
            <a:avLst>
              <a:gd name="adj1" fmla="val -67000"/>
              <a:gd name="adj2" fmla="val 9649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분류 결과 저장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5496" y="1412776"/>
            <a:ext cx="1316984" cy="333145"/>
          </a:xfrm>
          <a:prstGeom prst="wedgeRoundRectCallout">
            <a:avLst>
              <a:gd name="adj1" fmla="val 86322"/>
              <a:gd name="adj2" fmla="val -20999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Ptr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클래스로 객체선언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699792" y="1439671"/>
            <a:ext cx="1316984" cy="333145"/>
          </a:xfrm>
          <a:prstGeom prst="wedgeRoundRectCallout">
            <a:avLst>
              <a:gd name="adj1" fmla="val -106350"/>
              <a:gd name="adj2" fmla="val -11850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객체의 포인터 접근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예제 프로그램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62865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771800" y="1124744"/>
            <a:ext cx="1190215" cy="403106"/>
          </a:xfrm>
          <a:prstGeom prst="wedgeRoundRectCallout">
            <a:avLst>
              <a:gd name="adj1" fmla="val -29970"/>
              <a:gd name="adj2" fmla="val 20174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입력영상 번호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35896" y="3097902"/>
            <a:ext cx="739030" cy="403106"/>
          </a:xfrm>
          <a:prstGeom prst="wedgeRoundRectCallout">
            <a:avLst>
              <a:gd name="adj1" fmla="val 37894"/>
              <a:gd name="adj2" fmla="val -22169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입력영상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03648" y="3097902"/>
            <a:ext cx="739030" cy="403106"/>
          </a:xfrm>
          <a:prstGeom prst="wedgeRoundRectCallout">
            <a:avLst>
              <a:gd name="adj1" fmla="val 37894"/>
              <a:gd name="adj2" fmla="val -22169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7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err="1" smtClean="0"/>
              <a:t>워핑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비선형적인 </a:t>
            </a:r>
            <a:r>
              <a:rPr lang="ko-KR" altLang="en-US" dirty="0"/>
              <a:t>특정한 규칙에 따라 입력 영상을 </a:t>
            </a:r>
            <a:r>
              <a:rPr lang="ko-KR" altLang="en-US" dirty="0" err="1" smtClean="0"/>
              <a:t>재추출하여</a:t>
            </a:r>
            <a:r>
              <a:rPr lang="ko-KR" altLang="en-US" dirty="0" smtClean="0"/>
              <a:t> 영상 </a:t>
            </a:r>
            <a:r>
              <a:rPr lang="ko-KR" altLang="en-US" dirty="0"/>
              <a:t>형태를 </a:t>
            </a:r>
            <a:r>
              <a:rPr lang="ko-KR" altLang="en-US" dirty="0" smtClean="0"/>
              <a:t>변형하는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나사에서 인공위성으로부터 </a:t>
            </a:r>
            <a:r>
              <a:rPr lang="ko-KR" altLang="en-US" dirty="0"/>
              <a:t>전송된 </a:t>
            </a:r>
            <a:r>
              <a:rPr lang="ko-KR" altLang="en-US" dirty="0" smtClean="0"/>
              <a:t>일그러진 영상을 복원하는 </a:t>
            </a:r>
            <a:r>
              <a:rPr lang="ko-KR" altLang="en-US" dirty="0"/>
              <a:t>용도로 처음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크기변경과 달리 크기 </a:t>
            </a:r>
            <a:r>
              <a:rPr lang="ko-KR" altLang="en-US" dirty="0"/>
              <a:t>변화의 정도가 영상 전체에 대해 균일하지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/>
              <a:t>고무판 위에 </a:t>
            </a:r>
            <a:r>
              <a:rPr lang="ko-KR" altLang="en-US" dirty="0" smtClean="0"/>
              <a:t>영상이 </a:t>
            </a:r>
            <a:r>
              <a:rPr lang="ko-KR" altLang="en-US" dirty="0"/>
              <a:t>있는 것과 같이 임의의 형태로 구부리는 </a:t>
            </a:r>
            <a:r>
              <a:rPr lang="ko-KR" altLang="en-US" dirty="0" smtClean="0"/>
              <a:t>효과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고무 시트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랜즈</a:t>
            </a:r>
            <a:r>
              <a:rPr lang="ko-KR" altLang="en-US" dirty="0" smtClean="0"/>
              <a:t> </a:t>
            </a:r>
            <a:r>
              <a:rPr lang="ko-KR" altLang="en-US" dirty="0"/>
              <a:t>왜곡 보정</a:t>
            </a:r>
            <a:r>
              <a:rPr lang="en-US" altLang="ko-KR" dirty="0"/>
              <a:t>, </a:t>
            </a:r>
            <a:r>
              <a:rPr lang="ko-KR" altLang="en-US" dirty="0"/>
              <a:t>스테레오 영상 정합</a:t>
            </a:r>
            <a:r>
              <a:rPr lang="en-US" altLang="ko-KR" dirty="0"/>
              <a:t>, </a:t>
            </a:r>
            <a:r>
              <a:rPr lang="ko-KR" altLang="en-US" dirty="0"/>
              <a:t>파노라마 영상 합성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77072"/>
            <a:ext cx="5760640" cy="24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17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10.1.1 </a:t>
            </a:r>
            <a:r>
              <a:rPr lang="ko-KR" altLang="en-US" dirty="0" err="1"/>
              <a:t>허프</a:t>
            </a:r>
            <a:r>
              <a:rPr lang="ko-KR" altLang="en-US" dirty="0"/>
              <a:t> 변환의 </a:t>
            </a:r>
            <a:r>
              <a:rPr lang="ko-KR" altLang="en-US" dirty="0" err="1"/>
              <a:t>좌표계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직교좌표의 직선은 </a:t>
                </a:r>
                <a:r>
                  <a:rPr lang="ko-KR" altLang="en-US" dirty="0" err="1" smtClean="0"/>
                  <a:t>허프변환</a:t>
                </a:r>
                <a:r>
                  <a:rPr lang="ko-KR" altLang="en-US" dirty="0" smtClean="0"/>
                  <a:t> 좌표에서 </a:t>
                </a:r>
                <a:r>
                  <a:rPr lang="ko-KR" altLang="en-US" dirty="0" err="1" smtClean="0"/>
                  <a:t>한점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/>
                      </a:rPr>
                      <m:t>𝜌</m:t>
                    </m:r>
                    <m:r>
                      <a:rPr lang="en-US" altLang="ko-KR" b="0" i="0" baseline="-25000" smtClean="0">
                        <a:latin typeface="Cambria Math"/>
                      </a:rPr>
                      <m:t>1</m:t>
                    </m:r>
                    <m:r>
                      <a:rPr lang="en-US" altLang="ko-KR">
                        <a:latin typeface="Cambria Math"/>
                      </a:rPr>
                      <m:t>,</m:t>
                    </m:r>
                    <m:r>
                      <a:rPr lang="en-US" altLang="ko-KR">
                        <a:latin typeface="Cambria Math"/>
                      </a:rPr>
                      <m:t>𝜃</m:t>
                    </m:r>
                    <m:r>
                      <a:rPr lang="en-US" altLang="ko-KR" b="0" i="0" baseline="-25000" smtClean="0">
                        <a:latin typeface="Cambria Math"/>
                      </a:rPr>
                      <m:t>1</m:t>
                    </m:r>
                    <m:r>
                      <a:rPr lang="en-US" altLang="ko-KR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 표현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직교좌표의 </a:t>
                </a:r>
                <a:r>
                  <a:rPr lang="ko-KR" altLang="en-US" dirty="0" err="1" smtClean="0"/>
                  <a:t>한점은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허프변환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좌표에서 곡선으로 표현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_x344364008" descr="EMB00003ff055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4" y="1167294"/>
            <a:ext cx="3949013" cy="37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44364088" descr="EMB00003ff0559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91"/>
          <a:stretch/>
        </p:blipFill>
        <p:spPr bwMode="auto">
          <a:xfrm>
            <a:off x="4439706" y="1671350"/>
            <a:ext cx="4524782" cy="334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483768" y="692696"/>
            <a:ext cx="2844000" cy="392771"/>
            <a:chOff x="2789999" y="2378338"/>
            <a:chExt cx="2844000" cy="392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모서리가 둥근 사각형 설명선 7"/>
                <p:cNvSpPr/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-93029"/>
                    <a:gd name="adj2" fmla="val 322202"/>
                    <a:gd name="adj3" fmla="val 16667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r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60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1600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sz="1600" i="1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altLang="ko-KR" sz="1600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600" i="1" dirty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sz="1600" i="1" dirty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altLang="ko-KR" sz="16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y</m:t>
                            </m:r>
                            <m:r>
                              <a:rPr lang="en-US" altLang="ko-KR" sz="16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600" i="1" dirty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1600" i="1" dirty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altLang="ko-KR" sz="16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모서리가 둥근 사각형 설명선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-93029"/>
                    <a:gd name="adj2" fmla="val 322202"/>
                    <a:gd name="adj3" fmla="val 16667"/>
                  </a:avLst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모서리가 둥근 사각형 설명선 8"/>
                <p:cNvSpPr/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81104"/>
                    <a:gd name="adj2" fmla="val 344027"/>
                    <a:gd name="adj3" fmla="val 16667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1600" dirty="0" smtClean="0">
                      <a:solidFill>
                        <a:schemeClr val="accent4">
                          <a:lumMod val="50000"/>
                        </a:schemeClr>
                      </a:solidFill>
                    </a:rPr>
                    <a:t>직선 </a:t>
                  </a:r>
                  <a:r>
                    <a:rPr lang="en-US" altLang="ko-KR" sz="1600" dirty="0" smtClean="0">
                      <a:solidFill>
                        <a:schemeClr val="accent4">
                          <a:lumMod val="50000"/>
                        </a:schemeClr>
                      </a:solidFill>
                    </a:rPr>
                    <a:t>A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160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16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6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US" altLang="ko-KR" sz="16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600" i="1" dirty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16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y</m:t>
                          </m:r>
                          <m:r>
                            <a:rPr lang="en-US" altLang="ko-KR" sz="16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16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60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6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a14:m>
                  <a:endParaRPr lang="en-US" altLang="ko-KR" sz="16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모서리가 둥근 사각형 설명선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999" y="2378338"/>
                  <a:ext cx="2844000" cy="392771"/>
                </a:xfrm>
                <a:prstGeom prst="wedgeRoundRectCallout">
                  <a:avLst>
                    <a:gd name="adj1" fmla="val 81104"/>
                    <a:gd name="adj2" fmla="val 344027"/>
                    <a:gd name="adj3" fmla="val 16667"/>
                  </a:avLst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3143147" y="1988840"/>
            <a:ext cx="996805" cy="422347"/>
            <a:chOff x="2789999" y="2378338"/>
            <a:chExt cx="2844000" cy="422347"/>
          </a:xfrm>
        </p:grpSpPr>
        <p:sp>
          <p:nvSpPr>
            <p:cNvPr id="15" name="모서리가 둥근 사각형 설명선 14"/>
            <p:cNvSpPr/>
            <p:nvPr/>
          </p:nvSpPr>
          <p:spPr>
            <a:xfrm>
              <a:off x="2789999" y="2407914"/>
              <a:ext cx="2844000" cy="392771"/>
            </a:xfrm>
            <a:prstGeom prst="wedgeRoundRectCallout">
              <a:avLst>
                <a:gd name="adj1" fmla="val -203567"/>
                <a:gd name="adj2" fmla="val 7241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199239"/>
                <a:gd name="adj2" fmla="val 2391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</a:rPr>
                <a:t>a</a:t>
              </a:r>
              <a:r>
                <a:rPr lang="en-US" altLang="ko-KR" sz="1600" baseline="-25000" dirty="0" smtClean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31379" y="4620405"/>
            <a:ext cx="996805" cy="392771"/>
            <a:chOff x="2789999" y="2378338"/>
            <a:chExt cx="2844000" cy="392771"/>
          </a:xfrm>
        </p:grpSpPr>
        <p:sp>
          <p:nvSpPr>
            <p:cNvPr id="18" name="모서리가 둥근 사각형 설명선 17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-300078"/>
                <a:gd name="adj2" fmla="val -27921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269950"/>
                <a:gd name="adj2" fmla="val -16523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</a:rPr>
                <a:t>a</a:t>
              </a:r>
              <a:r>
                <a:rPr lang="en-US" altLang="ko-KR" sz="1600" baseline="-25000" dirty="0" smtClean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9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err="1" smtClean="0"/>
              <a:t>모핑</a:t>
            </a:r>
            <a:endParaRPr lang="en-US" altLang="ko-KR" dirty="0" smtClean="0"/>
          </a:p>
          <a:p>
            <a:pPr lvl="1"/>
            <a:r>
              <a:rPr lang="ko-KR" altLang="en-US" dirty="0"/>
              <a:t>하나의 영상에서 형체가 전혀 다른 영상으로 변하도록 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/>
              <a:t>두 개의 서로 다른 영상 사이의 변화하는 과정을 서서히 나타내는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lvl="1"/>
            <a:r>
              <a:rPr lang="ko-KR" altLang="en-US" dirty="0" smtClean="0"/>
              <a:t>변형</a:t>
            </a:r>
            <a:r>
              <a:rPr lang="en-US" altLang="ko-KR" dirty="0"/>
              <a:t>(metamorphosis)</a:t>
            </a:r>
            <a:r>
              <a:rPr lang="ko-KR" altLang="en-US" dirty="0"/>
              <a:t>이란 단어에서 </a:t>
            </a:r>
            <a:r>
              <a:rPr lang="ko-KR" altLang="en-US" dirty="0" smtClean="0"/>
              <a:t>유래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조지 </a:t>
            </a:r>
            <a:r>
              <a:rPr lang="ko-KR" altLang="en-US" dirty="0" err="1"/>
              <a:t>루카스가</a:t>
            </a:r>
            <a:r>
              <a:rPr lang="ko-KR" altLang="en-US" dirty="0"/>
              <a:t> 설립한 특수 효과 전문회사인 </a:t>
            </a:r>
            <a:r>
              <a:rPr lang="en-US" altLang="ko-KR" dirty="0"/>
              <a:t>ILM(Industrial Light </a:t>
            </a:r>
            <a:r>
              <a:rPr lang="en-US" altLang="ko-KR" dirty="0" err="1" smtClean="0"/>
              <a:t>andMagic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개발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34597"/>
            <a:ext cx="6768752" cy="162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마우스 드래그로 영상 재배치 하기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8" y="1556792"/>
            <a:ext cx="65436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6" y="665666"/>
            <a:ext cx="6763080" cy="621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636343" y="4710317"/>
            <a:ext cx="1916855" cy="302859"/>
          </a:xfrm>
          <a:prstGeom prst="wedgeRoundRectCallout">
            <a:avLst>
              <a:gd name="adj1" fmla="val -70118"/>
              <a:gd name="adj2" fmla="val 7798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변경될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좌표에 곱해질 비율 계산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8329"/>
            <a:ext cx="6840000" cy="618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778903" y="1894948"/>
            <a:ext cx="2163342" cy="302859"/>
          </a:xfrm>
          <a:prstGeom prst="wedgeRoundRectCallout">
            <a:avLst>
              <a:gd name="adj1" fmla="val -77797"/>
              <a:gd name="adj2" fmla="val 5597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마우스 왼쪽버튼 누르기 시 시작좌표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06304" y="2636912"/>
            <a:ext cx="2108541" cy="302859"/>
          </a:xfrm>
          <a:prstGeom prst="wedgeRoundRectCallout">
            <a:avLst>
              <a:gd name="adj1" fmla="val -77797"/>
              <a:gd name="adj2" fmla="val 5597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마우스 왼쪽버튼 떼기 시 종료좌표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17410" name="_x373184440" descr="EMB00000efc52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1" y="1772816"/>
            <a:ext cx="353832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372435928" descr="EMB00000efc5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91" y="1772816"/>
            <a:ext cx="353832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카메라로 찍은 영상의 왜곡 요인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실세계</a:t>
            </a:r>
            <a:r>
              <a:rPr lang="ko-KR" altLang="en-US" dirty="0" smtClean="0"/>
              <a:t> 영상을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차원의 평면 영상으로 맺히기에 기하학적인 왜곡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원근 </a:t>
            </a:r>
            <a:r>
              <a:rPr lang="ko-KR" altLang="en-US" dirty="0"/>
              <a:t>투시 </a:t>
            </a:r>
            <a:r>
              <a:rPr lang="ko-KR" altLang="en-US" dirty="0" smtClean="0"/>
              <a:t>왜곡 </a:t>
            </a:r>
            <a:endParaRPr lang="en-US" altLang="ko-KR" dirty="0" smtClean="0"/>
          </a:p>
          <a:p>
            <a:pPr lvl="1"/>
            <a:r>
              <a:rPr lang="ko-KR" altLang="en-US" dirty="0"/>
              <a:t>내부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카메라 </a:t>
            </a:r>
            <a:r>
              <a:rPr lang="ko-KR" altLang="en-US" dirty="0"/>
              <a:t>내부의 기구적인 부분에 </a:t>
            </a:r>
            <a:r>
              <a:rPr lang="ko-KR" altLang="en-US" dirty="0" smtClean="0"/>
              <a:t>의한 왜곡</a:t>
            </a:r>
            <a:endParaRPr lang="en-US" altLang="ko-KR" dirty="0" smtClean="0"/>
          </a:p>
          <a:p>
            <a:pPr lvl="2"/>
            <a:r>
              <a:rPr lang="ko-KR" altLang="en-US" dirty="0"/>
              <a:t>렌즈</a:t>
            </a:r>
            <a:r>
              <a:rPr lang="en-US" altLang="ko-KR" dirty="0"/>
              <a:t>, </a:t>
            </a:r>
            <a:r>
              <a:rPr lang="ko-KR" altLang="en-US" dirty="0" err="1"/>
              <a:t>초첨거리</a:t>
            </a:r>
            <a:r>
              <a:rPr lang="en-US" altLang="ko-KR" dirty="0"/>
              <a:t>, </a:t>
            </a:r>
            <a:r>
              <a:rPr lang="ko-KR" altLang="en-US" dirty="0"/>
              <a:t>렌즈와 이미지 센서가 이루는 </a:t>
            </a:r>
            <a:r>
              <a:rPr lang="ko-KR" altLang="en-US" dirty="0" smtClean="0"/>
              <a:t>각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/>
              <a:t>카메라 </a:t>
            </a:r>
            <a:r>
              <a:rPr lang="ko-KR" altLang="en-US" dirty="0" err="1"/>
              <a:t>캘리브레이션</a:t>
            </a:r>
            <a:r>
              <a:rPr lang="en-US" altLang="ko-KR" dirty="0"/>
              <a:t>(camera calibration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 err="1"/>
              <a:t>파라미터</a:t>
            </a:r>
            <a:r>
              <a:rPr lang="ko-KR" altLang="en-US" dirty="0"/>
              <a:t> 값을 구하는 과정</a:t>
            </a:r>
            <a:endParaRPr lang="en-US" altLang="ko-KR" dirty="0"/>
          </a:p>
          <a:p>
            <a:pPr lvl="2"/>
            <a:r>
              <a:rPr lang="ko-KR" altLang="en-US" dirty="0"/>
              <a:t>영상 좌표로부터 </a:t>
            </a:r>
            <a:r>
              <a:rPr lang="ko-KR" altLang="en-US" dirty="0" err="1"/>
              <a:t>실세계의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좌표 </a:t>
            </a:r>
            <a:r>
              <a:rPr lang="ko-KR" altLang="en-US" dirty="0" err="1" smtClean="0"/>
              <a:t>계산해야하는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실세계의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좌표를 </a:t>
            </a:r>
            <a:r>
              <a:rPr lang="ko-KR" altLang="en-US" dirty="0" smtClean="0"/>
              <a:t>평면 영상에 </a:t>
            </a:r>
            <a:r>
              <a:rPr lang="ko-KR" altLang="en-US" dirty="0"/>
              <a:t>투영된 위치로 </a:t>
            </a:r>
            <a:r>
              <a:rPr lang="ko-KR" altLang="en-US" dirty="0" err="1"/>
              <a:t>계산해야하는</a:t>
            </a:r>
            <a:r>
              <a:rPr lang="ko-KR" altLang="en-US" dirty="0"/>
              <a:t> 경우 </a:t>
            </a:r>
            <a:endParaRPr lang="en-US" altLang="ko-KR" dirty="0"/>
          </a:p>
          <a:p>
            <a:pPr lvl="1"/>
            <a:r>
              <a:rPr lang="ko-KR" altLang="en-US" dirty="0"/>
              <a:t>정확한 좌표 계산을 위해 카메라 </a:t>
            </a:r>
            <a:r>
              <a:rPr lang="ko-KR" altLang="en-US" dirty="0" err="1"/>
              <a:t>캘리브레이션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10.4 </a:t>
            </a:r>
            <a:r>
              <a:rPr lang="ko-KR" altLang="en-US" smtClean="0"/>
              <a:t>영상 워핑과 영상 모핑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z="3200" dirty="0" err="1" smtClean="0"/>
              <a:t>핀홀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pinhole) </a:t>
            </a:r>
            <a:r>
              <a:rPr lang="ko-KR" altLang="en-US" sz="3200" dirty="0"/>
              <a:t>카메라 모델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29" y="1736776"/>
            <a:ext cx="48387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662133" y="3176935"/>
            <a:ext cx="1316984" cy="324000"/>
          </a:xfrm>
          <a:prstGeom prst="wedgeRoundRectCallout">
            <a:avLst>
              <a:gd name="adj1" fmla="val 69804"/>
              <a:gd name="adj2" fmla="val -24724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 영상 평면 좌표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427389" y="3255846"/>
            <a:ext cx="1088416" cy="324000"/>
          </a:xfrm>
          <a:prstGeom prst="wedgeRoundRectCallout">
            <a:avLst>
              <a:gd name="adj1" fmla="val -67347"/>
              <a:gd name="adj2" fmla="val -23492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내부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파리미터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71221" y="1412776"/>
            <a:ext cx="1088416" cy="324000"/>
          </a:xfrm>
          <a:prstGeom prst="wedgeRoundRectCallout">
            <a:avLst>
              <a:gd name="adj1" fmla="val -64546"/>
              <a:gd name="adj2" fmla="val 22312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외부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파리미터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587629" y="3104928"/>
            <a:ext cx="1368747" cy="324000"/>
          </a:xfrm>
          <a:prstGeom prst="wedgeRoundRectCallout">
            <a:avLst>
              <a:gd name="adj1" fmla="val -73596"/>
              <a:gd name="adj2" fmla="val -21812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</a:rPr>
              <a:t>실세계의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차원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초점거리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fx,fy</a:t>
            </a:r>
            <a:r>
              <a:rPr lang="en-US" altLang="ko-KR" dirty="0" smtClean="0"/>
              <a:t>) -</a:t>
            </a:r>
            <a:r>
              <a:rPr lang="ko-KR" altLang="en-US" dirty="0" smtClean="0"/>
              <a:t> 렌즈에서 이미지 센서까지의 거리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카메라에서는 </a:t>
            </a:r>
            <a:r>
              <a:rPr lang="en-US" altLang="ko-KR" dirty="0" smtClean="0"/>
              <a:t>mm </a:t>
            </a:r>
            <a:r>
              <a:rPr lang="ko-KR" altLang="en-US" dirty="0" smtClean="0"/>
              <a:t>단위로 표현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카메라 모델에서는 픽셀</a:t>
            </a:r>
            <a:r>
              <a:rPr lang="en-US" altLang="ko-KR" dirty="0" smtClean="0"/>
              <a:t>(pixel) </a:t>
            </a:r>
            <a:r>
              <a:rPr lang="ko-KR" altLang="en-US" dirty="0" smtClean="0"/>
              <a:t>단위로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개 값으로 표현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이미지 센서의 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세로의 셀 간격이 다를 수 있기 때문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Cx,Cy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카메라 렌즈의 중심에서 이미지 센서에 내린 수선의 영상 좌표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일반적으로 말하는 영상 중심점과는 다른 의미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10.4 </a:t>
            </a:r>
            <a:r>
              <a:rPr lang="ko-KR" altLang="en-US" smtClean="0"/>
              <a:t>영상 워핑과 영상 모핑</a:t>
            </a:r>
            <a:endParaRPr lang="ko-KR" altLang="en-US" dirty="0"/>
          </a:p>
        </p:txBody>
      </p:sp>
      <p:pic>
        <p:nvPicPr>
          <p:cNvPr id="4" name="_x373183480" descr="EMB00000efc53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5184576" cy="310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43"/>
          <a:stretch/>
        </p:blipFill>
        <p:spPr bwMode="auto">
          <a:xfrm>
            <a:off x="827584" y="1556789"/>
            <a:ext cx="7200000" cy="452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카메라 </a:t>
            </a:r>
            <a:r>
              <a:rPr lang="ko-KR" altLang="en-US" dirty="0" err="1" smtClean="0"/>
              <a:t>켈리브레이션</a:t>
            </a:r>
            <a:r>
              <a:rPr lang="ko-KR" altLang="en-US" dirty="0" smtClean="0"/>
              <a:t> 예제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2244872"/>
            <a:ext cx="1928196" cy="392040"/>
          </a:xfrm>
          <a:prstGeom prst="wedgeRoundRectCallout">
            <a:avLst>
              <a:gd name="adj1" fmla="val -69171"/>
              <a:gd name="adj2" fmla="val 176189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채스판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영상에서 코너 좌표 검출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04048" y="4257128"/>
            <a:ext cx="1197258" cy="324000"/>
          </a:xfrm>
          <a:prstGeom prst="wedgeRoundRectCallout">
            <a:avLst>
              <a:gd name="adj1" fmla="val -134709"/>
              <a:gd name="adj2" fmla="val 136781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코너 좌표 검출 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18070" y="2312912"/>
            <a:ext cx="1593550" cy="324000"/>
          </a:xfrm>
          <a:prstGeom prst="wedgeRoundRectCallout">
            <a:avLst>
              <a:gd name="adj1" fmla="val -88495"/>
              <a:gd name="adj2" fmla="val 180878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코너좌표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가로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세로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0446" y="5985320"/>
            <a:ext cx="1197258" cy="324000"/>
          </a:xfrm>
          <a:prstGeom prst="wedgeRoundRectCallout">
            <a:avLst>
              <a:gd name="adj1" fmla="val 82482"/>
              <a:gd name="adj2" fmla="val -21011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코너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좌표 개선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63482" y="785052"/>
            <a:ext cx="6886445" cy="5884308"/>
            <a:chOff x="763482" y="569028"/>
            <a:chExt cx="6886445" cy="5884308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82" y="2838429"/>
              <a:ext cx="6832854" cy="2112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016"/>
            <a:stretch/>
          </p:blipFill>
          <p:spPr bwMode="auto">
            <a:xfrm>
              <a:off x="765101" y="4893102"/>
              <a:ext cx="6864858" cy="1560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65"/>
            <a:stretch/>
          </p:blipFill>
          <p:spPr bwMode="auto">
            <a:xfrm>
              <a:off x="777068" y="569028"/>
              <a:ext cx="6872859" cy="230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6205319" y="1437458"/>
            <a:ext cx="2232849" cy="545381"/>
          </a:xfrm>
          <a:prstGeom prst="wedgeRoundRectCallout">
            <a:avLst>
              <a:gd name="adj1" fmla="val -49804"/>
              <a:gd name="adj2" fmla="val -12500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코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너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그리기 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지원 함수로 입력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영상에 코너를 그려줌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355976" y="2060848"/>
            <a:ext cx="1386424" cy="409753"/>
          </a:xfrm>
          <a:prstGeom prst="wedgeRoundRectCallout">
            <a:avLst>
              <a:gd name="adj1" fmla="val -52790"/>
              <a:gd name="adj2" fmla="val -11627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열려진 모든 창 닫기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508104" y="4509120"/>
            <a:ext cx="1525066" cy="372503"/>
          </a:xfrm>
          <a:prstGeom prst="wedgeRoundRectCallout">
            <a:avLst>
              <a:gd name="adj1" fmla="val -98383"/>
              <a:gd name="adj2" fmla="val 136873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실세게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 좌표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6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허프</a:t>
            </a:r>
            <a:r>
              <a:rPr lang="ko-KR" altLang="en-US" dirty="0"/>
              <a:t> 변환 </a:t>
            </a:r>
            <a:r>
              <a:rPr lang="ko-KR" altLang="en-US" dirty="0" err="1"/>
              <a:t>좌표계를</a:t>
            </a:r>
            <a:r>
              <a:rPr lang="ko-KR" altLang="en-US" dirty="0"/>
              <a:t> 위한 </a:t>
            </a:r>
            <a:r>
              <a:rPr lang="ko-KR" altLang="en-US" dirty="0" smtClean="0"/>
              <a:t>행렬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10.1.2 </a:t>
            </a:r>
            <a:r>
              <a:rPr lang="ko-KR" altLang="en-US" dirty="0" err="1"/>
              <a:t>허프</a:t>
            </a:r>
            <a:r>
              <a:rPr lang="ko-KR" altLang="en-US" dirty="0"/>
              <a:t> 변환의 전체 과정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6162675" cy="260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6" y="4869160"/>
            <a:ext cx="6192688" cy="11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52320" y="5589240"/>
            <a:ext cx="720000" cy="540000"/>
            <a:chOff x="7452320" y="5589240"/>
            <a:chExt cx="720000" cy="540000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7452320" y="5589240"/>
              <a:ext cx="720000" cy="540000"/>
            </a:xfrm>
            <a:prstGeom prst="wedgeRoundRectCallout">
              <a:avLst>
                <a:gd name="adj1" fmla="val -146396"/>
                <a:gd name="adj2" fmla="val -9006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smtClean="0">
                  <a:solidFill>
                    <a:schemeClr val="accent4">
                      <a:lumMod val="50000"/>
                    </a:schemeClr>
                  </a:solidFill>
                </a:rPr>
                <a:t>간</a:t>
              </a:r>
              <a:r>
                <a:rPr lang="ko-KR" altLang="en-US" sz="1600">
                  <a:solidFill>
                    <a:schemeClr val="accent4">
                      <a:lumMod val="50000"/>
                    </a:schemeClr>
                  </a:solidFill>
                </a:rPr>
                <a:t>격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7452320" y="5589240"/>
              <a:ext cx="720000" cy="540000"/>
            </a:xfrm>
            <a:prstGeom prst="wedgeRoundRectCallout">
              <a:avLst>
                <a:gd name="adj1" fmla="val -173253"/>
                <a:gd name="adj2" fmla="val -319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각도간격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</a:rPr>
                <a:t>거리간격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4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8" b="13710"/>
          <a:stretch/>
        </p:blipFill>
        <p:spPr bwMode="auto">
          <a:xfrm>
            <a:off x="900758" y="620688"/>
            <a:ext cx="684000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228184" y="2264409"/>
            <a:ext cx="1041641" cy="372503"/>
          </a:xfrm>
          <a:prstGeom prst="wedgeRoundRectCallout">
            <a:avLst>
              <a:gd name="adj1" fmla="val -115246"/>
              <a:gd name="adj2" fmla="val -6769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체스판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영상들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1254" y="3027635"/>
            <a:ext cx="1260386" cy="545381"/>
          </a:xfrm>
          <a:prstGeom prst="wedgeRoundRectCallout">
            <a:avLst>
              <a:gd name="adj1" fmla="val 90204"/>
              <a:gd name="adj2" fmla="val 87034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입력된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체스판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영상 개수만큼 반복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7504" y="4293096"/>
            <a:ext cx="1386425" cy="545381"/>
          </a:xfrm>
          <a:prstGeom prst="wedgeRoundRectCallout">
            <a:avLst>
              <a:gd name="adj1" fmla="val 105318"/>
              <a:gd name="adj2" fmla="val 29400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입력영상에서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 코너 좌표 계산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3528" y="5517232"/>
            <a:ext cx="1260386" cy="409753"/>
          </a:xfrm>
          <a:prstGeom prst="wedgeRoundRectCallout">
            <a:avLst>
              <a:gd name="adj1" fmla="val 118166"/>
              <a:gd name="adj2" fmla="val -727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 코너 좌표 지정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55576" y="908720"/>
            <a:ext cx="7128000" cy="5184576"/>
            <a:chOff x="1115616" y="1196752"/>
            <a:chExt cx="6840000" cy="490638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486" b="-1"/>
            <a:stretch/>
          </p:blipFill>
          <p:spPr bwMode="auto">
            <a:xfrm>
              <a:off x="1115616" y="1196752"/>
              <a:ext cx="6840000" cy="13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483371"/>
              <a:ext cx="6840000" cy="3619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5895019" y="1790276"/>
            <a:ext cx="1845333" cy="798492"/>
          </a:xfrm>
          <a:prstGeom prst="wedgeRoundRectCallout">
            <a:avLst>
              <a:gd name="adj1" fmla="val -172381"/>
              <a:gd name="adj2" fmla="val 8848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지정된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실셰게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좌표와 검출된 영상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좌표로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켈리브레이션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수행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2363" y="2234948"/>
            <a:ext cx="1386425" cy="372503"/>
          </a:xfrm>
          <a:prstGeom prst="wedgeRoundRectCallout">
            <a:avLst>
              <a:gd name="adj1" fmla="val 102497"/>
              <a:gd name="adj2" fmla="val 21787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카메라 내부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파라미터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86804" y="3212976"/>
            <a:ext cx="860860" cy="372503"/>
          </a:xfrm>
          <a:prstGeom prst="wedgeRoundRectCallout">
            <a:avLst>
              <a:gd name="adj1" fmla="val 70208"/>
              <a:gd name="adj2" fmla="val 107925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왜곡 보정함수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7777" y="4136617"/>
            <a:ext cx="946946" cy="372503"/>
          </a:xfrm>
          <a:prstGeom prst="wedgeRoundRectCallout">
            <a:avLst>
              <a:gd name="adj1" fmla="val 226218"/>
              <a:gd name="adj2" fmla="val -114536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왜곡 보정 영상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986411" y="3146486"/>
            <a:ext cx="4373438" cy="714562"/>
            <a:chOff x="3986411" y="3146486"/>
            <a:chExt cx="4373438" cy="714562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6973424" y="3522409"/>
              <a:ext cx="1386425" cy="338639"/>
            </a:xfrm>
            <a:prstGeom prst="wedgeRoundRectCallout">
              <a:avLst>
                <a:gd name="adj1" fmla="val -180407"/>
                <a:gd name="adj2" fmla="val -105586"/>
                <a:gd name="adj3" fmla="val 16667"/>
              </a:avLst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회전과 평행이동 행렬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86411" y="3146486"/>
              <a:ext cx="1152128" cy="22536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9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395536" y="1101725"/>
            <a:ext cx="8569325" cy="5400675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영상 </a:t>
            </a:r>
            <a:r>
              <a:rPr lang="ko-KR" altLang="en-US" dirty="0" err="1"/>
              <a:t>워핑과</a:t>
            </a:r>
            <a:r>
              <a:rPr lang="ko-KR" altLang="en-US" dirty="0"/>
              <a:t> 영상 </a:t>
            </a:r>
            <a:r>
              <a:rPr lang="ko-KR" altLang="en-US" dirty="0" err="1"/>
              <a:t>모핑</a:t>
            </a:r>
            <a:endParaRPr lang="ko-KR" altLang="en-US" dirty="0"/>
          </a:p>
        </p:txBody>
      </p:sp>
      <p:pic>
        <p:nvPicPr>
          <p:cNvPr id="25604" name="_x373185080" descr="EMB00000efc53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2762060" cy="26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_x373181720" descr="EMB00000efc530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" y="4797151"/>
            <a:ext cx="4568147" cy="1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_x373181800" descr="EMB00000efc53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340" y="1088667"/>
            <a:ext cx="2762060" cy="26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_x373182280" descr="EMB00000efc53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340" y="4005064"/>
            <a:ext cx="2762060" cy="26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3205392" y="1128823"/>
            <a:ext cx="1145805" cy="372503"/>
          </a:xfrm>
          <a:prstGeom prst="wedgeRoundRectCallout">
            <a:avLst>
              <a:gd name="adj1" fmla="val -115676"/>
              <a:gd name="adj2" fmla="val 192307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체스모양 입력영상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671654" y="2840473"/>
            <a:ext cx="1260386" cy="372503"/>
          </a:xfrm>
          <a:prstGeom prst="wedgeRoundRectCallout">
            <a:avLst>
              <a:gd name="adj1" fmla="val -80762"/>
              <a:gd name="adj2" fmla="val -109422"/>
              <a:gd name="adj3" fmla="val 16667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검출된 코너 좌표 표시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허프</a:t>
            </a:r>
            <a:r>
              <a:rPr lang="ko-KR" altLang="en-US" dirty="0"/>
              <a:t> 변환은 영상 내의 선</a:t>
            </a:r>
            <a:r>
              <a:rPr lang="en-US" altLang="ko-KR" dirty="0"/>
              <a:t>, </a:t>
            </a:r>
            <a:r>
              <a:rPr lang="ko-KR" altLang="en-US" dirty="0"/>
              <a:t>원뿐만 아니라 임의의 형태를 지닌 물체를 감지해 내는 </a:t>
            </a:r>
            <a:r>
              <a:rPr lang="ko-KR" altLang="en-US" dirty="0" smtClean="0"/>
              <a:t>대표적인 </a:t>
            </a:r>
            <a:r>
              <a:rPr lang="ko-KR" altLang="en-US" dirty="0"/>
              <a:t>기술로서 특히 직선 검출에 주로 사용된다</a:t>
            </a:r>
            <a:r>
              <a:rPr lang="en-US" altLang="ko-KR" dirty="0"/>
              <a:t>. </a:t>
            </a:r>
            <a:r>
              <a:rPr lang="ko-KR" altLang="en-US" dirty="0"/>
              <a:t>직교 </a:t>
            </a:r>
            <a:r>
              <a:rPr lang="ko-KR" altLang="en-US" dirty="0" err="1"/>
              <a:t>좌표계로</a:t>
            </a:r>
            <a:r>
              <a:rPr lang="ko-KR" altLang="en-US" dirty="0"/>
              <a:t> 표현되는 영상의 에지 </a:t>
            </a:r>
            <a:r>
              <a:rPr lang="ko-KR" altLang="en-US" dirty="0" smtClean="0"/>
              <a:t>점들을 </a:t>
            </a:r>
            <a:r>
              <a:rPr lang="ko-KR" altLang="en-US" dirty="0" err="1"/>
              <a:t>극좌표계로</a:t>
            </a:r>
            <a:r>
              <a:rPr lang="ko-KR" altLang="en-US" dirty="0"/>
              <a:t> 옮겨</a:t>
            </a:r>
            <a:r>
              <a:rPr lang="en-US" altLang="ko-KR" dirty="0"/>
              <a:t>, </a:t>
            </a:r>
            <a:r>
              <a:rPr lang="ko-KR" altLang="en-US" dirty="0"/>
              <a:t>검출하고자 하는 물체의 </a:t>
            </a:r>
            <a:r>
              <a:rPr lang="ko-KR" altLang="en-US" dirty="0" err="1"/>
              <a:t>파라미터</a:t>
            </a:r>
            <a:r>
              <a:rPr lang="en-US" altLang="ko-KR" dirty="0"/>
              <a:t>( </a:t>
            </a:r>
            <a:r>
              <a:rPr lang="en-US" altLang="ko-KR" i="1" dirty="0"/>
              <a:t>t</a:t>
            </a:r>
            <a:r>
              <a:rPr lang="en-US" altLang="ko-KR" dirty="0"/>
              <a:t>,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를 추출하는 방법이다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허프</a:t>
            </a:r>
            <a:r>
              <a:rPr lang="ko-KR" altLang="en-US" dirty="0"/>
              <a:t> 변환은 다음과 같은 세부적인 과정을 거쳐서 수행된다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영상 처리에서 중요한 특징 정보로 사용되는 코너는 영상에서 경계가 만나는 지점의 </a:t>
            </a:r>
            <a:r>
              <a:rPr lang="ko-KR" altLang="en-US" dirty="0" smtClean="0"/>
              <a:t>특정한 </a:t>
            </a:r>
            <a:r>
              <a:rPr lang="ko-KR" altLang="en-US" dirty="0"/>
              <a:t>모양을 갖는 곳을 가리킨다</a:t>
            </a:r>
            <a:r>
              <a:rPr lang="en-US" altLang="ko-KR" dirty="0"/>
              <a:t>. </a:t>
            </a:r>
            <a:r>
              <a:rPr lang="ko-KR" altLang="en-US" dirty="0"/>
              <a:t>이 코너 정보들 중에서 영상의 왜곡에도 불변하는 </a:t>
            </a:r>
            <a:r>
              <a:rPr lang="ko-KR" altLang="en-US" dirty="0" smtClean="0"/>
              <a:t>특징을 가진 </a:t>
            </a:r>
            <a:r>
              <a:rPr lang="ko-KR" altLang="en-US" dirty="0"/>
              <a:t>지점들이 영상 </a:t>
            </a:r>
            <a:r>
              <a:rPr lang="ko-KR" altLang="en-US" dirty="0" err="1"/>
              <a:t>매칭에</a:t>
            </a:r>
            <a:r>
              <a:rPr lang="ko-KR" altLang="en-US" dirty="0"/>
              <a:t> 유용하게 사용될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/>
              <a:t>해리스</a:t>
            </a:r>
            <a:r>
              <a:rPr lang="ko-KR" altLang="en-US" dirty="0"/>
              <a:t> 코너 검출 방법은 영상의 평행이동</a:t>
            </a:r>
            <a:r>
              <a:rPr lang="en-US" altLang="ko-KR" dirty="0"/>
              <a:t>, </a:t>
            </a:r>
            <a:r>
              <a:rPr lang="ko-KR" altLang="en-US" dirty="0"/>
              <a:t>회전 변환에는 불변</a:t>
            </a:r>
            <a:r>
              <a:rPr lang="en-US" altLang="ko-KR" dirty="0"/>
              <a:t>(invariant)</a:t>
            </a:r>
            <a:r>
              <a:rPr lang="ko-KR" altLang="en-US" dirty="0"/>
              <a:t>하는 특징이 있고</a:t>
            </a:r>
            <a:r>
              <a:rPr lang="en-US" altLang="ko-KR" dirty="0"/>
              <a:t>, </a:t>
            </a:r>
            <a:r>
              <a:rPr lang="ko-KR" altLang="en-US" dirty="0" err="1"/>
              <a:t>어파인</a:t>
            </a:r>
            <a:r>
              <a:rPr lang="en-US" altLang="ko-KR" dirty="0"/>
              <a:t>(affine) </a:t>
            </a:r>
            <a:r>
              <a:rPr lang="ko-KR" altLang="en-US" dirty="0"/>
              <a:t>변환이나 조명</a:t>
            </a:r>
            <a:r>
              <a:rPr lang="en-US" altLang="ko-KR" dirty="0"/>
              <a:t>(illumination) </a:t>
            </a:r>
            <a:r>
              <a:rPr lang="ko-KR" altLang="en-US" dirty="0"/>
              <a:t>변화에도 어느 정도는 강인성이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117" y="2897397"/>
            <a:ext cx="4559696" cy="15397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9"/>
          <a:stretch/>
        </p:blipFill>
        <p:spPr bwMode="auto">
          <a:xfrm>
            <a:off x="2351667" y="1862698"/>
            <a:ext cx="3792596" cy="44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알고리즘은 기존에 가지고 있는 데이터들을 일정한 규칙에 의해 분류된 </a:t>
            </a:r>
            <a:r>
              <a:rPr lang="ko-KR" altLang="en-US" dirty="0" smtClean="0"/>
              <a:t>상태에서 </a:t>
            </a:r>
            <a:r>
              <a:rPr lang="ko-KR" altLang="en-US" dirty="0"/>
              <a:t>새로운 데이터의 종류를 예측하는 분류 알고리즘이다</a:t>
            </a:r>
            <a:r>
              <a:rPr lang="en-US" altLang="ko-KR" dirty="0"/>
              <a:t>. </a:t>
            </a:r>
            <a:r>
              <a:rPr lang="ko-KR" altLang="en-US" dirty="0"/>
              <a:t>새로운 미지의 샘플이 </a:t>
            </a:r>
            <a:r>
              <a:rPr lang="ko-KR" altLang="en-US" dirty="0" err="1" smtClean="0"/>
              <a:t>입력될때</a:t>
            </a:r>
            <a:r>
              <a:rPr lang="en-US" altLang="ko-KR" dirty="0"/>
              <a:t>, </a:t>
            </a:r>
            <a:r>
              <a:rPr lang="ko-KR" altLang="en-US" dirty="0"/>
              <a:t>학습 클래스의 샘플들과 새 샘플의 거리가 가장 </a:t>
            </a:r>
            <a:r>
              <a:rPr lang="ko-KR" altLang="en-US" dirty="0" err="1"/>
              <a:t>가까운클래스로</a:t>
            </a:r>
            <a:r>
              <a:rPr lang="ko-KR" altLang="en-US" dirty="0"/>
              <a:t> 분류한다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방법 중에서 가장 많이 사용되는 것은 학습된 클래스들에서 여러 개의 </a:t>
            </a:r>
            <a:r>
              <a:rPr lang="ko-KR" altLang="en-US" dirty="0" smtClean="0"/>
              <a:t>가까운 </a:t>
            </a:r>
            <a:r>
              <a:rPr lang="ko-KR" altLang="en-US" dirty="0"/>
              <a:t>이웃을 선출하고 이를 이용하여 미지의 샘플들을 분류하는 방법이다</a:t>
            </a:r>
            <a:r>
              <a:rPr lang="en-US" altLang="ko-KR" dirty="0"/>
              <a:t>. </a:t>
            </a:r>
            <a:r>
              <a:rPr lang="ko-KR" altLang="en-US" dirty="0"/>
              <a:t>이러한 분류 </a:t>
            </a:r>
            <a:r>
              <a:rPr lang="ko-KR" altLang="en-US" dirty="0" smtClean="0"/>
              <a:t>과정을 </a:t>
            </a:r>
            <a:r>
              <a:rPr lang="en-US" altLang="ko-KR" dirty="0"/>
              <a:t>k-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분류라고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ko-KR" altLang="en-US" dirty="0" err="1"/>
              <a:t>최근접</a:t>
            </a:r>
            <a:r>
              <a:rPr lang="ko-KR" altLang="en-US" dirty="0"/>
              <a:t> 이웃 분류를 위해 </a:t>
            </a:r>
            <a:r>
              <a:rPr lang="en-US" altLang="ko-KR" dirty="0"/>
              <a:t>ml </a:t>
            </a:r>
            <a:r>
              <a:rPr lang="ko-KR" altLang="en-US" dirty="0"/>
              <a:t>라이브러리에 </a:t>
            </a:r>
            <a:r>
              <a:rPr lang="en-US" altLang="ko-KR" dirty="0" err="1"/>
              <a:t>KNearest</a:t>
            </a:r>
            <a:r>
              <a:rPr lang="en-US" altLang="ko-KR" dirty="0"/>
              <a:t> </a:t>
            </a:r>
            <a:r>
              <a:rPr lang="ko-KR" altLang="en-US" dirty="0"/>
              <a:t>클래스로 </a:t>
            </a:r>
            <a:r>
              <a:rPr lang="ko-KR" altLang="en-US" dirty="0" smtClean="0"/>
              <a:t>제공한다</a:t>
            </a:r>
            <a:r>
              <a:rPr lang="en-US" altLang="ko-KR" dirty="0"/>
              <a:t>. </a:t>
            </a:r>
            <a:r>
              <a:rPr lang="en-US" altLang="ko-KR" dirty="0" err="1"/>
              <a:t>Ptr</a:t>
            </a:r>
            <a:r>
              <a:rPr lang="en-US" altLang="ko-KR" dirty="0"/>
              <a:t> </a:t>
            </a:r>
            <a:r>
              <a:rPr lang="ko-KR" altLang="en-US" dirty="0"/>
              <a:t>클래스로 포인터 참조 방법으로 사용하며</a:t>
            </a:r>
            <a:r>
              <a:rPr lang="en-US" altLang="ko-KR" dirty="0"/>
              <a:t>, </a:t>
            </a:r>
            <a:r>
              <a:rPr lang="en-US" altLang="ko-KR" dirty="0" err="1"/>
              <a:t>StatModel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ko-KR" altLang="en-US" dirty="0" smtClean="0"/>
              <a:t>상속받은 </a:t>
            </a:r>
            <a:r>
              <a:rPr lang="en-US" altLang="ko-KR" dirty="0" smtClean="0"/>
              <a:t>train</a:t>
            </a:r>
            <a:r>
              <a:rPr lang="en-US" altLang="ko-KR" dirty="0"/>
              <a:t>() </a:t>
            </a:r>
            <a:r>
              <a:rPr lang="ko-KR" altLang="en-US" dirty="0" err="1"/>
              <a:t>메서드로</a:t>
            </a:r>
            <a:r>
              <a:rPr lang="ko-KR" altLang="en-US" dirty="0"/>
              <a:t> 학습을 한다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err="1"/>
              <a:t>findNearest</a:t>
            </a:r>
            <a:r>
              <a:rPr lang="en-US" altLang="ko-KR" dirty="0"/>
              <a:t>() </a:t>
            </a:r>
            <a:r>
              <a:rPr lang="ko-KR" altLang="en-US" dirty="0" err="1"/>
              <a:t>메서드로</a:t>
            </a:r>
            <a:r>
              <a:rPr lang="ko-KR" altLang="en-US" dirty="0"/>
              <a:t> 분류를 수행한다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영상 </a:t>
            </a:r>
            <a:r>
              <a:rPr lang="ko-KR" altLang="en-US" dirty="0" err="1"/>
              <a:t>워핑은</a:t>
            </a:r>
            <a:r>
              <a:rPr lang="ko-KR" altLang="en-US" dirty="0"/>
              <a:t> 영상에서 비선형적인 특정한 규칙에 따라 입력 영상을 </a:t>
            </a:r>
            <a:r>
              <a:rPr lang="ko-KR" altLang="en-US" dirty="0" err="1" smtClean="0"/>
              <a:t>재추출하여</a:t>
            </a:r>
            <a:r>
              <a:rPr lang="ko-KR" altLang="en-US" dirty="0" smtClean="0"/>
              <a:t> </a:t>
            </a:r>
            <a:r>
              <a:rPr lang="ko-KR" altLang="en-US" dirty="0"/>
              <a:t>영상의 형태를 변형시키는 기술이다</a:t>
            </a:r>
            <a:r>
              <a:rPr lang="en-US" altLang="ko-KR" dirty="0"/>
              <a:t>. </a:t>
            </a:r>
            <a:r>
              <a:rPr lang="ko-KR" altLang="en-US" dirty="0"/>
              <a:t>영상을 다른 여러 방향으로 늘이거나 </a:t>
            </a:r>
            <a:r>
              <a:rPr lang="ko-KR" altLang="en-US" dirty="0" err="1" smtClean="0"/>
              <a:t>크기를조절하는</a:t>
            </a:r>
            <a:r>
              <a:rPr lang="ko-KR" altLang="en-US" dirty="0" smtClean="0"/>
              <a:t> </a:t>
            </a:r>
            <a:r>
              <a:rPr lang="ko-KR" altLang="en-US" dirty="0"/>
              <a:t>기법으로 </a:t>
            </a:r>
            <a:r>
              <a:rPr lang="ko-KR" altLang="en-US" dirty="0" err="1"/>
              <a:t>수순한</a:t>
            </a:r>
            <a:r>
              <a:rPr lang="ko-KR" altLang="en-US" dirty="0"/>
              <a:t> 스케일링과 달리 크기 변화의 정도가 영상 전체에 대해 </a:t>
            </a:r>
            <a:r>
              <a:rPr lang="ko-KR" altLang="en-US" dirty="0" smtClean="0"/>
              <a:t>균일하지 </a:t>
            </a:r>
            <a:r>
              <a:rPr lang="ko-KR" altLang="en-US" dirty="0"/>
              <a:t>않는 것이 특징이다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9. </a:t>
            </a:r>
            <a:r>
              <a:rPr lang="ko-KR" altLang="en-US" dirty="0"/>
              <a:t>영상 </a:t>
            </a:r>
            <a:r>
              <a:rPr lang="ko-KR" altLang="en-US" dirty="0" err="1"/>
              <a:t>모핑은</a:t>
            </a:r>
            <a:r>
              <a:rPr lang="ko-KR" altLang="en-US" dirty="0"/>
              <a:t> 조지 </a:t>
            </a:r>
            <a:r>
              <a:rPr lang="ko-KR" altLang="en-US" dirty="0" err="1"/>
              <a:t>루카스가</a:t>
            </a:r>
            <a:r>
              <a:rPr lang="ko-KR" altLang="en-US" dirty="0"/>
              <a:t> 설립한 특수 효과 전문회사인 </a:t>
            </a:r>
            <a:r>
              <a:rPr lang="en-US" altLang="ko-KR" dirty="0"/>
              <a:t>ILM(Industrial Light </a:t>
            </a:r>
            <a:r>
              <a:rPr lang="en-US" altLang="ko-KR" dirty="0" smtClean="0"/>
              <a:t>and Magic</a:t>
            </a:r>
            <a:r>
              <a:rPr lang="en-US" altLang="ko-KR" dirty="0"/>
              <a:t>)</a:t>
            </a:r>
            <a:r>
              <a:rPr lang="ko-KR" altLang="en-US" dirty="0"/>
              <a:t>이 개발한 기법으로 변형</a:t>
            </a:r>
            <a:r>
              <a:rPr lang="en-US" altLang="ko-KR" dirty="0"/>
              <a:t>(metamorphosis)</a:t>
            </a:r>
            <a:r>
              <a:rPr lang="ko-KR" altLang="en-US" dirty="0"/>
              <a:t>이란 단어에서 유래되었다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ko-KR" altLang="en-US" dirty="0" smtClean="0"/>
              <a:t>하나의 </a:t>
            </a:r>
            <a:r>
              <a:rPr lang="ko-KR" altLang="en-US" dirty="0"/>
              <a:t>영상에서 형체가 전혀 다른 영상으로 변하도록 하는 기법을 말한다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9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34325"/>
            <a:ext cx="6768752" cy="531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300280" y="260648"/>
            <a:ext cx="792000" cy="540000"/>
            <a:chOff x="7452320" y="5589240"/>
            <a:chExt cx="720000" cy="540000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7452320" y="5589240"/>
              <a:ext cx="720000" cy="540000"/>
            </a:xfrm>
            <a:prstGeom prst="wedgeRoundRectCallout">
              <a:avLst>
                <a:gd name="adj1" fmla="val -141986"/>
                <a:gd name="adj2" fmla="val 16158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간</a:t>
              </a:r>
              <a:r>
                <a:rPr lang="ko-KR" altLang="en-US" sz="1500">
                  <a:solidFill>
                    <a:schemeClr val="accent4">
                      <a:lumMod val="50000"/>
                    </a:schemeClr>
                  </a:solidFill>
                </a:rPr>
                <a:t>격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7452320" y="5589240"/>
              <a:ext cx="720000" cy="540000"/>
            </a:xfrm>
            <a:prstGeom prst="wedgeRoundRectCallout">
              <a:avLst>
                <a:gd name="adj1" fmla="val -25086"/>
                <a:gd name="adj2" fmla="val 16260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거리간격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,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각도간격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모서리가 둥근 사각형 설명선 20"/>
          <p:cNvSpPr/>
          <p:nvPr/>
        </p:nvSpPr>
        <p:spPr>
          <a:xfrm>
            <a:off x="3455441" y="736653"/>
            <a:ext cx="1249725" cy="360277"/>
          </a:xfrm>
          <a:prstGeom prst="wedgeRoundRectCallout">
            <a:avLst>
              <a:gd name="adj1" fmla="val 17806"/>
              <a:gd name="adj2" fmla="val 1285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반환할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허프누적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행렬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83568" y="4384906"/>
            <a:ext cx="1663385" cy="772286"/>
          </a:xfrm>
          <a:prstGeom prst="wedgeRoundRectCallout">
            <a:avLst>
              <a:gd name="adj1" fmla="val 67093"/>
              <a:gd name="adj2" fmla="val -899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입력영상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화소가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직선이면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허프누적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행렬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(0~180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에 값 누적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2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10.1.3 </a:t>
            </a:r>
            <a:r>
              <a:rPr lang="ko-KR" altLang="en-US" dirty="0" err="1"/>
              <a:t>허프</a:t>
            </a:r>
            <a:r>
              <a:rPr lang="ko-KR" altLang="en-US" dirty="0"/>
              <a:t> 누적 행렬 구성</a:t>
            </a:r>
          </a:p>
        </p:txBody>
      </p:sp>
      <p:pic>
        <p:nvPicPr>
          <p:cNvPr id="6145" name="_x215980688" descr="EMB00003ff055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2" y="980728"/>
            <a:ext cx="825826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302806" y="1077932"/>
            <a:ext cx="748914" cy="422347"/>
            <a:chOff x="2789999" y="2378338"/>
            <a:chExt cx="2844000" cy="422347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2789999" y="2407914"/>
              <a:ext cx="2844000" cy="392771"/>
            </a:xfrm>
            <a:prstGeom prst="wedgeRoundRectCallout">
              <a:avLst>
                <a:gd name="adj1" fmla="val -122592"/>
                <a:gd name="adj2" fmla="val 24540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239647"/>
                <a:gd name="adj2" fmla="val 18882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267744" y="4102268"/>
            <a:ext cx="748914" cy="422347"/>
            <a:chOff x="2789999" y="2378338"/>
            <a:chExt cx="2844000" cy="422347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2789999" y="2407914"/>
              <a:ext cx="2844000" cy="392771"/>
            </a:xfrm>
            <a:prstGeom prst="wedgeRoundRectCallout">
              <a:avLst>
                <a:gd name="adj1" fmla="val -98851"/>
                <a:gd name="adj2" fmla="val -20080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endParaRPr lang="en-US" altLang="ko-KR" sz="16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789999" y="2378338"/>
              <a:ext cx="2844000" cy="392771"/>
            </a:xfrm>
            <a:prstGeom prst="wedgeRoundRectCallout">
              <a:avLst>
                <a:gd name="adj1" fmla="val 231168"/>
                <a:gd name="adj2" fmla="val -6338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accent4">
                      <a:lumMod val="50000"/>
                    </a:schemeClr>
                  </a:solidFill>
                </a:rPr>
                <a:t>좌표점</a:t>
              </a:r>
              <a:endParaRPr lang="en-US" altLang="ko-KR" sz="1600" baseline="-25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모서리가 둥근 사각형 설명선 17"/>
          <p:cNvSpPr/>
          <p:nvPr/>
        </p:nvSpPr>
        <p:spPr>
          <a:xfrm>
            <a:off x="7380312" y="4077072"/>
            <a:ext cx="1666301" cy="684092"/>
          </a:xfrm>
          <a:prstGeom prst="wedgeRoundRectCallout">
            <a:avLst>
              <a:gd name="adj1" fmla="val -61649"/>
              <a:gd name="adj2" fmla="val -1834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</a:rPr>
              <a:t>허프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 누적 행렬에서 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</a:rPr>
              <a:t>누적값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직선의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길이에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해당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372200" y="5373216"/>
            <a:ext cx="1514819" cy="752501"/>
          </a:xfrm>
          <a:prstGeom prst="wedgeRoundRectCallout">
            <a:avLst>
              <a:gd name="adj1" fmla="val 42349"/>
              <a:gd name="adj2" fmla="val -140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누적값이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가장 큰 좌표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가장 긴 직선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7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11468</TotalTime>
  <Words>2399</Words>
  <Application>Microsoft Office PowerPoint</Application>
  <PresentationFormat>화면 슬라이드 쇼(4:3)</PresentationFormat>
  <Paragraphs>426</Paragraphs>
  <Slides>74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가을</vt:lpstr>
      <vt:lpstr>CHAPTER 10 변환영역 처리</vt:lpstr>
      <vt:lpstr>contents</vt:lpstr>
      <vt:lpstr>10.1 허프 변환</vt:lpstr>
      <vt:lpstr>10.1 허프 변환</vt:lpstr>
      <vt:lpstr>10.1.1 허프 변환의 좌표계</vt:lpstr>
      <vt:lpstr>10.1.1 허프 변환의 좌표계</vt:lpstr>
      <vt:lpstr>10.1.2 허프 변환의 전체 과정 </vt:lpstr>
      <vt:lpstr>10.1.3 허프 누적 행렬 구성</vt:lpstr>
      <vt:lpstr>10.1.3 허프 누적 행렬 구성</vt:lpstr>
      <vt:lpstr>10.1.3 허프 누적 행렬 구성</vt:lpstr>
      <vt:lpstr>10.1.4 허프 누적 행렬의 지역 최대값 선정</vt:lpstr>
      <vt:lpstr>10.1.4 허프 누적 행렬의 지역 최대값 선정</vt:lpstr>
      <vt:lpstr>10.1.5 임계값 이상인 누적값(직선) 선별</vt:lpstr>
      <vt:lpstr>10.1.6 직선을 누적값 기준으로 내림차순 정렬</vt:lpstr>
      <vt:lpstr>10.1.7 최종 완성 프로그램</vt:lpstr>
      <vt:lpstr>10.1.7 최종 완성 프로그램</vt:lpstr>
      <vt:lpstr>10.1.7 최종 완성 프로그램</vt:lpstr>
      <vt:lpstr>10.1.7 최종 완성 프로그램</vt:lpstr>
      <vt:lpstr>10.1.8 심화예제 -멀티 하네스의 전처리(기울기 보정)</vt:lpstr>
      <vt:lpstr>10.1.8 심화예제 -멀티 하네스의 전처리(기울기 보정)</vt:lpstr>
      <vt:lpstr>심화예제 – 멀티하네스 기울기 보정</vt:lpstr>
      <vt:lpstr>심화예제 – 멀티하네스 기울기 보정</vt:lpstr>
      <vt:lpstr>심화예제 – 멀티하네스 기울기 보정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10.2 코너 검출</vt:lpstr>
      <vt:lpstr>10.3 k-최근접 이웃 분류기</vt:lpstr>
      <vt:lpstr>10.3.1 k-최근접 이웃 분류기의 이해</vt:lpstr>
      <vt:lpstr>10.3.1 k-최근접 이웃 분류기의 이해</vt:lpstr>
      <vt:lpstr>10.3.2 k-NN을 위한 KNearest 클래스의 이해</vt:lpstr>
      <vt:lpstr>10.3.2 k-NN을 위한 KNearest 클래스의 이해</vt:lpstr>
      <vt:lpstr>10.3.2 k-NN을 위한 KNearest 클래스의 이해</vt:lpstr>
      <vt:lpstr>10.3.2 k-NN을 위한 KNearest 클래스의 이해</vt:lpstr>
      <vt:lpstr>10.3.2 k-NN을 위한 KNearest 클래스의 이해</vt:lpstr>
      <vt:lpstr>10.3.2 k-NN을 위한 KNearest 클래스의 이해</vt:lpstr>
      <vt:lpstr>10.3.2 k-NN을 위한 KNearest 클래스의 이해</vt:lpstr>
      <vt:lpstr>10.3.2 k-NN을 위한 KNearest 클래스의 이해</vt:lpstr>
      <vt:lpstr>10.3.2 k-NN을 위한 KNearest 클래스의 이해</vt:lpstr>
      <vt:lpstr>10.3.3 k-NN 응용</vt:lpstr>
      <vt:lpstr>1) 학습 영상의 생성</vt:lpstr>
      <vt:lpstr>2) 학습 영상에서 셀 영상 분리</vt:lpstr>
      <vt:lpstr>3) 숫자 객체 위치 검색 및 분리</vt:lpstr>
      <vt:lpstr>3) 숫자 객체 위치 검색 및 분리</vt:lpstr>
      <vt:lpstr>3) 숫자 객체 위치 검색 및 분리</vt:lpstr>
      <vt:lpstr>4) 숫자 객체 중앙 배치 및 크기 정규화</vt:lpstr>
      <vt:lpstr>4) 숫자 객체 중앙 배치 및 크기 정규화</vt:lpstr>
      <vt:lpstr>5) 최종 예제 프로그램</vt:lpstr>
      <vt:lpstr>5) 최종 예제 프로그램</vt:lpstr>
      <vt:lpstr>5) 최종 예제 프로그램</vt:lpstr>
      <vt:lpstr>5) 최종 예제 프로그램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10.4 영상 워핑과 영상 모핑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2949</cp:revision>
  <dcterms:created xsi:type="dcterms:W3CDTF">2017-02-21T08:17:22Z</dcterms:created>
  <dcterms:modified xsi:type="dcterms:W3CDTF">2017-03-09T00:43:18Z</dcterms:modified>
</cp:coreProperties>
</file>